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0" r:id="rId2"/>
    <p:sldId id="271" r:id="rId3"/>
    <p:sldId id="266" r:id="rId4"/>
    <p:sldId id="283" r:id="rId5"/>
    <p:sldId id="284" r:id="rId6"/>
    <p:sldId id="282" r:id="rId7"/>
    <p:sldId id="288" r:id="rId8"/>
    <p:sldId id="289" r:id="rId9"/>
    <p:sldId id="278" r:id="rId10"/>
    <p:sldId id="286" r:id="rId11"/>
    <p:sldId id="275" r:id="rId12"/>
    <p:sldId id="276" r:id="rId13"/>
    <p:sldId id="270" r:id="rId14"/>
    <p:sldId id="269" r:id="rId15"/>
    <p:sldId id="279" r:id="rId16"/>
    <p:sldId id="280" r:id="rId17"/>
    <p:sldId id="285" r:id="rId18"/>
    <p:sldId id="256" r:id="rId19"/>
    <p:sldId id="272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80A"/>
    <a:srgbClr val="A5C8E8"/>
    <a:srgbClr val="0099FF"/>
    <a:srgbClr val="FFD239"/>
    <a:srgbClr val="FFD745"/>
    <a:srgbClr val="FECA25"/>
    <a:srgbClr val="FDC415"/>
    <a:srgbClr val="FFC001"/>
    <a:srgbClr val="FEBA01"/>
    <a:srgbClr val="FFD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634C90-0A8B-4B81-952A-8DDDD9632942}" v="1" dt="2019-09-26T14:59:36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617" autoAdjust="0"/>
  </p:normalViewPr>
  <p:slideViewPr>
    <p:cSldViewPr snapToGrid="0" showGuides="1">
      <p:cViewPr varScale="1">
        <p:scale>
          <a:sx n="62" d="100"/>
          <a:sy n="62" d="100"/>
        </p:scale>
        <p:origin x="82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임 민규" userId="6922d349260316f7" providerId="LiveId" clId="{7F634C90-0A8B-4B81-952A-8DDDD9632942}"/>
    <pc:docChg chg="undo custSel delSld modSld">
      <pc:chgData name="임 민규" userId="6922d349260316f7" providerId="LiveId" clId="{7F634C90-0A8B-4B81-952A-8DDDD9632942}" dt="2019-09-26T15:00:04.335" v="13" actId="1076"/>
      <pc:docMkLst>
        <pc:docMk/>
      </pc:docMkLst>
      <pc:sldChg chg="addSp delSp modSp">
        <pc:chgData name="임 민규" userId="6922d349260316f7" providerId="LiveId" clId="{7F634C90-0A8B-4B81-952A-8DDDD9632942}" dt="2019-09-26T15:00:04.335" v="13" actId="1076"/>
        <pc:sldMkLst>
          <pc:docMk/>
          <pc:sldMk cId="2166285973" sldId="260"/>
        </pc:sldMkLst>
        <pc:spChg chg="add del mod">
          <ac:chgData name="임 민규" userId="6922d349260316f7" providerId="LiveId" clId="{7F634C90-0A8B-4B81-952A-8DDDD9632942}" dt="2019-09-26T15:00:04.335" v="13" actId="1076"/>
          <ac:spMkLst>
            <pc:docMk/>
            <pc:sldMk cId="2166285973" sldId="260"/>
            <ac:spMk id="3" creationId="{00000000-0000-0000-0000-000000000000}"/>
          </ac:spMkLst>
        </pc:spChg>
        <pc:picChg chg="add del mod">
          <ac:chgData name="임 민규" userId="6922d349260316f7" providerId="LiveId" clId="{7F634C90-0A8B-4B81-952A-8DDDD9632942}" dt="2019-09-26T14:59:56.660" v="11" actId="14100"/>
          <ac:picMkLst>
            <pc:docMk/>
            <pc:sldMk cId="2166285973" sldId="260"/>
            <ac:picMk id="8" creationId="{F01CECA5-148F-4642-B12D-9FC85E000E0D}"/>
          </ac:picMkLst>
        </pc:picChg>
      </pc:sldChg>
      <pc:sldChg chg="del">
        <pc:chgData name="임 민규" userId="6922d349260316f7" providerId="LiveId" clId="{7F634C90-0A8B-4B81-952A-8DDDD9632942}" dt="2019-09-26T13:04:53.773" v="0" actId="2696"/>
        <pc:sldMkLst>
          <pc:docMk/>
          <pc:sldMk cId="473828835" sldId="273"/>
        </pc:sldMkLst>
      </pc:sldChg>
      <pc:sldChg chg="del">
        <pc:chgData name="임 민규" userId="6922d349260316f7" providerId="LiveId" clId="{7F634C90-0A8B-4B81-952A-8DDDD9632942}" dt="2019-09-26T13:04:55.458" v="1" actId="2696"/>
        <pc:sldMkLst>
          <pc:docMk/>
          <pc:sldMk cId="1496459811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5D969-ADE9-4D24-912F-C144F71D6DD0}" type="datetimeFigureOut">
              <a:rPr lang="ko-KR" altLang="en-US" smtClean="0"/>
              <a:t>2019-09-26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074E4-F804-46FD-81EF-398AF3F42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F367B-09E9-4EEB-81F6-C4E1F39105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F367B-09E9-4EEB-81F6-C4E1F39105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F367B-09E9-4EEB-81F6-C4E1F39105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5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1CECA5-148F-4642-B12D-9FC85E00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31735" y="2767280"/>
            <a:ext cx="3528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VR-FPS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テキスト ボックス 3">
            <a:extLst>
              <a:ext uri="{FF2B5EF4-FFF2-40B4-BE49-F238E27FC236}">
                <a16:creationId xmlns:a16="http://schemas.microsoft.com/office/drawing/2014/main" id="{4E683F07-B924-4E9D-AD39-2C7F00438BD5}"/>
              </a:ext>
            </a:extLst>
          </p:cNvPr>
          <p:cNvSpPr txBox="1"/>
          <p:nvPr/>
        </p:nvSpPr>
        <p:spPr>
          <a:xfrm>
            <a:off x="5166328" y="4277425"/>
            <a:ext cx="2081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제안서 발표</a:t>
            </a:r>
            <a:endParaRPr kumimoji="1" lang="ja-JP" alt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F0423170-A0FC-4C91-8511-B701E642CC6C}"/>
              </a:ext>
            </a:extLst>
          </p:cNvPr>
          <p:cNvSpPr txBox="1"/>
          <p:nvPr/>
        </p:nvSpPr>
        <p:spPr>
          <a:xfrm flipH="1">
            <a:off x="3007144" y="5981589"/>
            <a:ext cx="617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kumimoji="1" lang="ko-KR" alt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조 봉수연 이주형 임민규 송재윤 </a:t>
            </a:r>
            <a:endParaRPr kumimoji="1" lang="ja-JP" alt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0853A-863E-4AF0-BC87-50700C830C0B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7A9669E-01F1-450E-AD9C-A027C2E03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9962" r="3365" b="9701"/>
          <a:stretch/>
        </p:blipFill>
        <p:spPr>
          <a:xfrm>
            <a:off x="0" y="-1"/>
            <a:ext cx="12192004" cy="6858001"/>
          </a:xfrm>
          <a:prstGeom prst="rect">
            <a:avLst/>
          </a:prstGeom>
        </p:spPr>
      </p:pic>
      <p:sp>
        <p:nvSpPr>
          <p:cNvPr id="23" name="正方形/長方形 9">
            <a:extLst>
              <a:ext uri="{FF2B5EF4-FFF2-40B4-BE49-F238E27FC236}">
                <a16:creationId xmlns:a16="http://schemas.microsoft.com/office/drawing/2014/main" id="{45E014DB-D833-4B1A-A8CF-E022D6852F11}"/>
              </a:ext>
            </a:extLst>
          </p:cNvPr>
          <p:cNvSpPr/>
          <p:nvPr/>
        </p:nvSpPr>
        <p:spPr>
          <a:xfrm>
            <a:off x="0" y="-2361"/>
            <a:ext cx="7951808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11">
            <a:extLst>
              <a:ext uri="{FF2B5EF4-FFF2-40B4-BE49-F238E27FC236}">
                <a16:creationId xmlns:a16="http://schemas.microsoft.com/office/drawing/2014/main" id="{479670E7-AEC5-45BD-8BA5-215574B7D92B}"/>
              </a:ext>
            </a:extLst>
          </p:cNvPr>
          <p:cNvSpPr txBox="1"/>
          <p:nvPr/>
        </p:nvSpPr>
        <p:spPr>
          <a:xfrm>
            <a:off x="1112136" y="766454"/>
            <a:ext cx="3555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>
                <a:solidFill>
                  <a:schemeClr val="bg1"/>
                </a:solidFill>
                <a:latin typeface="Century Gothic" panose="020B0502020202020204" pitchFamily="34" charset="0"/>
                <a:cs typeface="Ebrima" panose="02000000000000000000" pitchFamily="2" charset="0"/>
              </a:rPr>
              <a:t>The Thieves</a:t>
            </a:r>
            <a:endParaRPr kumimoji="1" lang="ja-JP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sp>
        <p:nvSpPr>
          <p:cNvPr id="25" name="テキスト ボックス 13">
            <a:extLst>
              <a:ext uri="{FF2B5EF4-FFF2-40B4-BE49-F238E27FC236}">
                <a16:creationId xmlns:a16="http://schemas.microsoft.com/office/drawing/2014/main" id="{C5415EB1-CD0B-4C2C-A44E-3D1F7DA11B0F}"/>
              </a:ext>
            </a:extLst>
          </p:cNvPr>
          <p:cNvSpPr txBox="1"/>
          <p:nvPr/>
        </p:nvSpPr>
        <p:spPr>
          <a:xfrm>
            <a:off x="553237" y="1753469"/>
            <a:ext cx="6507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시놉시스 및 세계관</a:t>
            </a: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 marL="342900" indent="-342900" algn="just">
              <a:buAutoNum type="arabicPeriod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>
              <a:defRPr lang="ko-KR" altLang="en-US"/>
            </a:pP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2</a:t>
            </a:r>
            <a:r>
              <a:rPr lang="ko-KR" altLang="en-US" b="1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. 게임 설명</a:t>
            </a:r>
            <a:endParaRPr lang="en-US" altLang="ko-KR" b="1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>
              <a:defRPr lang="ko-KR" altLang="en-US"/>
            </a:pPr>
            <a:endParaRPr lang="ko-KR" altLang="en-US" b="1" dirty="0"/>
          </a:p>
        </p:txBody>
      </p:sp>
      <p:sp>
        <p:nvSpPr>
          <p:cNvPr id="26" name="テキスト ボックス 14">
            <a:extLst>
              <a:ext uri="{FF2B5EF4-FFF2-40B4-BE49-F238E27FC236}">
                <a16:creationId xmlns:a16="http://schemas.microsoft.com/office/drawing/2014/main" id="{0CBD4057-82AD-49A3-AEC4-A1D5192C2897}"/>
              </a:ext>
            </a:extLst>
          </p:cNvPr>
          <p:cNvSpPr txBox="1"/>
          <p:nvPr/>
        </p:nvSpPr>
        <p:spPr>
          <a:xfrm>
            <a:off x="679450" y="766454"/>
            <a:ext cx="7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endParaRPr kumimoji="1" lang="ja-JP" altLang="en-US" sz="4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テキスト ボックス 13">
            <a:extLst>
              <a:ext uri="{FF2B5EF4-FFF2-40B4-BE49-F238E27FC236}">
                <a16:creationId xmlns:a16="http://schemas.microsoft.com/office/drawing/2014/main" id="{95B6A2E1-6A77-4F5B-BD66-594260E0F4D9}"/>
              </a:ext>
            </a:extLst>
          </p:cNvPr>
          <p:cNvSpPr txBox="1"/>
          <p:nvPr/>
        </p:nvSpPr>
        <p:spPr>
          <a:xfrm>
            <a:off x="850900" y="2132334"/>
            <a:ext cx="68325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- </a:t>
            </a:r>
            <a:r>
              <a:rPr lang="ko-KR" altLang="en-US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사람의 발길이 닿지 않는 깊은 산속 괴물이 사는 한 작은 마을이 있다는 소문이 있었다</a:t>
            </a:r>
            <a:r>
              <a:rPr lang="en-US" altLang="ko-KR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…….</a:t>
            </a:r>
          </a:p>
          <a:p>
            <a:pPr algn="just"/>
            <a:r>
              <a:rPr lang="ko-KR" altLang="en-US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그 마을에는 어마어마한 황금을 지킨다는 소문이 함께 돌았는데</a:t>
            </a:r>
            <a:r>
              <a:rPr lang="en-US" altLang="ko-KR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…..</a:t>
            </a:r>
          </a:p>
          <a:p>
            <a:pPr algn="just"/>
            <a:r>
              <a:rPr lang="ko-KR" altLang="en-US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어느 날 돈이 급한 도둑 자매는 그 소문을 듣고 그 산속을 찾아 헤매다 정말 한 마을을 찾게 되었다</a:t>
            </a:r>
            <a:r>
              <a:rPr lang="en-US" altLang="ko-KR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. </a:t>
            </a:r>
          </a:p>
          <a:p>
            <a:pPr algn="just"/>
            <a:r>
              <a:rPr lang="en-US" altLang="ko-KR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 </a:t>
            </a:r>
            <a:r>
              <a:rPr lang="ko-KR" altLang="en-US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도둑 자매는 그 마을에 몰래 진입 하게 되는데</a:t>
            </a:r>
            <a:r>
              <a:rPr lang="en-US" altLang="ko-KR" sz="1700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………..</a:t>
            </a:r>
          </a:p>
          <a:p>
            <a:pPr>
              <a:defRPr lang="ko-KR" altLang="en-US"/>
            </a:pPr>
            <a:endParaRPr lang="en-US" altLang="ko-KR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>
              <a:defRPr lang="ko-KR" altLang="en-US"/>
            </a:pPr>
            <a:endParaRPr lang="en-US" altLang="ko-KR" dirty="0">
              <a:solidFill>
                <a:schemeClr val="bg1"/>
              </a:solidFill>
              <a:latin typeface="Century Gothic" panose="020B0502020202020204" pitchFamily="34" charset="0"/>
              <a:ea typeface="한컴 윤고딕 230" panose="02020603020101020101" pitchFamily="18" charset="-127"/>
            </a:endParaRPr>
          </a:p>
          <a:p>
            <a:pPr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- 도둑 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명과 술래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명이 게임을 진행한다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.</a:t>
            </a:r>
          </a:p>
          <a:p>
            <a:pPr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 도둑은 술래를 피해 맵 안에 존재하는 보물상자를 찾아 상자를 열어 보물을 찾은 후 무사히 입구로 탈출한다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. </a:t>
            </a:r>
          </a:p>
          <a:p>
            <a:pPr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술래는 도둑이 보물을 찾기 전 까지 도둑을 잡아 게임을 종료 시킨다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.</a:t>
            </a:r>
          </a:p>
          <a:p>
            <a:pPr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도둑은 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분 안에 탈출하지 못할 시 게임은 종료되며 술래가 승리한다</a:t>
            </a:r>
            <a:r>
              <a:rPr lang="en-US" altLang="ko-KR" dirty="0">
                <a:solidFill>
                  <a:schemeClr val="bg1"/>
                </a:solidFill>
                <a:latin typeface="Century Gothic" panose="020B0502020202020204" pitchFamily="34" charset="0"/>
                <a:ea typeface="한컴 윤고딕 230" panose="02020603020101020101" pitchFamily="18" charset="-127"/>
              </a:rPr>
              <a:t>.</a:t>
            </a:r>
          </a:p>
          <a:p>
            <a:pPr>
              <a:defRPr lang="ko-KR" altLang="en-US"/>
            </a:pP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1C1873-7D61-4BC8-AD4E-2B3E2B83771F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4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EC04E964-653E-4E7F-AF93-A367493F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" y="1266997"/>
            <a:ext cx="1881948" cy="309968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2501072" y="1410097"/>
            <a:ext cx="6898799" cy="2265282"/>
            <a:chOff x="587489" y="4724326"/>
            <a:chExt cx="2908395" cy="2698882"/>
          </a:xfrm>
        </p:grpSpPr>
        <p:sp>
          <p:nvSpPr>
            <p:cNvPr id="26" name="テキスト ボックス 25"/>
            <p:cNvSpPr txBox="1"/>
            <p:nvPr/>
          </p:nvSpPr>
          <p:spPr>
            <a:xfrm>
              <a:off x="588512" y="4724326"/>
              <a:ext cx="754927" cy="482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 도둑 </a:t>
              </a:r>
              <a:r>
                <a:rPr lang="en-US" altLang="ko-KR" sz="2000" b="1" dirty="0"/>
                <a:t>(THEIF)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587489" y="5296416"/>
              <a:ext cx="2908395" cy="2126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lang="ko-KR" altLang="en-US"/>
              </a:pPr>
              <a:r>
                <a:rPr lang="en-US" altLang="ja-JP" sz="1400" dirty="0"/>
                <a:t> </a:t>
              </a:r>
              <a:r>
                <a:rPr lang="ko-KR" altLang="en-US" sz="1400" b="1" dirty="0"/>
                <a:t>총 세번의 목숨이 존재하며 세번 이후는 술래에게 잡혀 다녀야 한다</a:t>
              </a:r>
              <a:r>
                <a:rPr lang="en-US" altLang="ko-KR" sz="1400" b="1" dirty="0"/>
                <a:t>.</a:t>
              </a:r>
            </a:p>
            <a:p>
              <a:pPr>
                <a:defRPr lang="ko-KR" altLang="en-US"/>
              </a:pPr>
              <a:endParaRPr lang="en-US" altLang="ko-KR" sz="1400" b="1" dirty="0"/>
            </a:p>
            <a:p>
              <a:pPr>
                <a:defRPr lang="ko-KR" altLang="en-US"/>
              </a:pPr>
              <a:r>
                <a:rPr lang="ko-KR" altLang="en-US" sz="1400" b="1" dirty="0"/>
                <a:t> 도둑은 상자를 열어 보물을 찾아야 하며 보물을 찾을 시 입구로 탈출하면 게임을 승리하게 된다</a:t>
              </a:r>
              <a:r>
                <a:rPr lang="en-US" altLang="ko-KR" sz="1400" b="1" dirty="0"/>
                <a:t>.</a:t>
              </a:r>
            </a:p>
            <a:p>
              <a:pPr>
                <a:defRPr lang="ko-KR" altLang="en-US"/>
              </a:pPr>
              <a:endParaRPr lang="en-US" altLang="ko-KR" sz="1400" b="1" dirty="0"/>
            </a:p>
            <a:p>
              <a:pPr>
                <a:defRPr lang="ko-KR" altLang="en-US"/>
              </a:pPr>
              <a:r>
                <a:rPr lang="ko-KR" altLang="en-US" sz="1400" b="1" dirty="0"/>
                <a:t> 상자에 총알 아이템으로 술래를 맞추어 스턴을 걸리게 할 수 있게 하거나 술래에게 잡힌 도둑을 풀려나게 할 수 있다</a:t>
              </a:r>
              <a:r>
                <a:rPr lang="en-US" altLang="ko-KR" sz="1400" b="1" dirty="0"/>
                <a:t>.</a:t>
              </a:r>
            </a:p>
            <a:p>
              <a:pPr>
                <a:defRPr lang="ko-KR" altLang="en-US"/>
              </a:pPr>
              <a:endParaRPr kumimoji="1" lang="ja-JP" altLang="en-US" sz="1200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3491697" y="4123855"/>
            <a:ext cx="5208605" cy="2259905"/>
            <a:chOff x="587489" y="4636949"/>
            <a:chExt cx="2731487" cy="2259905"/>
          </a:xfrm>
        </p:grpSpPr>
        <p:sp>
          <p:nvSpPr>
            <p:cNvPr id="30" name="テキスト ボックス 29"/>
            <p:cNvSpPr txBox="1"/>
            <p:nvPr/>
          </p:nvSpPr>
          <p:spPr>
            <a:xfrm>
              <a:off x="2198428" y="4636949"/>
              <a:ext cx="976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/>
                <a:t>헌터 </a:t>
              </a:r>
              <a:r>
                <a:rPr lang="en-US" altLang="ko-KR" sz="2000" b="1" dirty="0"/>
                <a:t>(HUNTER)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587489" y="5296416"/>
              <a:ext cx="273148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lang="ko-KR" altLang="en-US"/>
              </a:pPr>
              <a:r>
                <a:rPr lang="ko-KR" altLang="en-US" sz="1200" b="1" dirty="0"/>
                <a:t> </a:t>
              </a:r>
              <a:r>
                <a:rPr lang="ko-KR" altLang="en-US" sz="1400" b="1" dirty="0"/>
                <a:t>술래는 총을 가지고 다니며 일정시간이 지날 때 마다 쏠 수 있다</a:t>
              </a:r>
              <a:r>
                <a:rPr lang="en-US" altLang="ko-KR" sz="1400" b="1" dirty="0"/>
                <a:t>. </a:t>
              </a:r>
            </a:p>
            <a:p>
              <a:pPr>
                <a:defRPr lang="ko-KR" altLang="en-US"/>
              </a:pPr>
              <a:r>
                <a:rPr lang="ko-KR" altLang="en-US" sz="1400" b="1" dirty="0"/>
                <a:t>도둑을 맞출 시 도둑은 잠시동안 스턴에 걸리게 된다</a:t>
              </a:r>
              <a:r>
                <a:rPr lang="en-US" altLang="ko-KR" sz="1400" b="1" dirty="0"/>
                <a:t>.</a:t>
              </a:r>
            </a:p>
            <a:p>
              <a:pPr>
                <a:defRPr lang="ko-KR" altLang="en-US"/>
              </a:pPr>
              <a:endParaRPr lang="en-US" altLang="ko-KR" sz="1400" b="1" dirty="0"/>
            </a:p>
            <a:p>
              <a:pPr>
                <a:defRPr lang="ko-KR" altLang="en-US"/>
              </a:pPr>
              <a:r>
                <a:rPr lang="en-US" altLang="ko-KR" sz="1400" b="1" dirty="0"/>
                <a:t> </a:t>
              </a:r>
              <a:r>
                <a:rPr lang="ko-KR" altLang="en-US" sz="1400" b="1" dirty="0"/>
                <a:t>술래는 도둑을 때릴 수 있으며 도둑을 맞출 시 잠시동안 스턴에 빠지게 된다</a:t>
              </a:r>
              <a:r>
                <a:rPr lang="en-US" altLang="ko-KR" sz="1400" b="1" dirty="0"/>
                <a:t>.</a:t>
              </a:r>
            </a:p>
            <a:p>
              <a:pPr>
                <a:defRPr lang="ko-KR" altLang="en-US"/>
              </a:pPr>
              <a:endParaRPr lang="en-US" altLang="ko-KR" sz="1400" b="1" dirty="0"/>
            </a:p>
            <a:p>
              <a:pPr>
                <a:defRPr lang="ko-KR" altLang="en-US"/>
              </a:pPr>
              <a:r>
                <a:rPr lang="ko-KR" altLang="en-US" sz="1400" b="1" dirty="0"/>
                <a:t> 기본적으로 도둑보다 속도가 빠르다</a:t>
              </a:r>
              <a:r>
                <a:rPr lang="en-US" altLang="ko-KR" sz="1400" b="1" dirty="0"/>
                <a:t>.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2B239BF-1522-43CA-A81F-837770D9A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36" y="3345987"/>
            <a:ext cx="3212857" cy="3345498"/>
          </a:xfrm>
          <a:prstGeom prst="rect">
            <a:avLst/>
          </a:prstGeom>
        </p:spPr>
      </p:pic>
      <p:sp>
        <p:nvSpPr>
          <p:cNvPr id="38" name="テキスト ボックス 2">
            <a:extLst>
              <a:ext uri="{FF2B5EF4-FFF2-40B4-BE49-F238E27FC236}">
                <a16:creationId xmlns:a16="http://schemas.microsoft.com/office/drawing/2014/main" id="{912A1933-C96C-4B0E-962B-9CB0D6A001F0}"/>
              </a:ext>
            </a:extLst>
          </p:cNvPr>
          <p:cNvSpPr txBox="1"/>
          <p:nvPr/>
        </p:nvSpPr>
        <p:spPr>
          <a:xfrm>
            <a:off x="1656920" y="204686"/>
            <a:ext cx="553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게임 소개</a:t>
            </a:r>
            <a:r>
              <a:rPr kumimoji="1"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_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컨셉 및 시놉시스</a:t>
            </a:r>
            <a:endParaRPr kumimoji="1" lang="ja-JP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D16CF6-8614-4413-A49E-74617C80CBCA}"/>
              </a:ext>
            </a:extLst>
          </p:cNvPr>
          <p:cNvSpPr txBox="1"/>
          <p:nvPr/>
        </p:nvSpPr>
        <p:spPr>
          <a:xfrm>
            <a:off x="5482403" y="3608541"/>
            <a:ext cx="1227193" cy="41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latin typeface="+mj-ea"/>
                <a:ea typeface="+mj-ea"/>
              </a:rPr>
              <a:t>VS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7B1861-581A-45CD-BC43-8C8ADAB91329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459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4AB62206-FBD7-43F2-9320-ED9C84FCA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47" y="2746295"/>
            <a:ext cx="1147957" cy="10386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28428E-E8D4-41D4-881F-D8A33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83" y="2746295"/>
            <a:ext cx="1035228" cy="10449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CBC4AF-64C6-46AE-AAC5-0298F8BCC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90" y="2746295"/>
            <a:ext cx="855501" cy="1726746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9F1F91EB-205A-41C4-AD1C-650D4F19FFB7}"/>
              </a:ext>
            </a:extLst>
          </p:cNvPr>
          <p:cNvSpPr txBox="1"/>
          <p:nvPr/>
        </p:nvSpPr>
        <p:spPr>
          <a:xfrm>
            <a:off x="1656920" y="204686"/>
            <a:ext cx="553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게임 소개</a:t>
            </a:r>
            <a:r>
              <a:rPr kumimoji="1"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_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컨셉 및 시놉시스</a:t>
            </a:r>
            <a:endParaRPr kumimoji="1" lang="ja-JP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7CF69E-E3E3-483A-A0B9-DB979C1F0CAE}"/>
              </a:ext>
            </a:extLst>
          </p:cNvPr>
          <p:cNvSpPr txBox="1"/>
          <p:nvPr/>
        </p:nvSpPr>
        <p:spPr>
          <a:xfrm>
            <a:off x="1939017" y="2192655"/>
            <a:ext cx="312965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33" name="グループ化 9">
            <a:extLst>
              <a:ext uri="{FF2B5EF4-FFF2-40B4-BE49-F238E27FC236}">
                <a16:creationId xmlns:a16="http://schemas.microsoft.com/office/drawing/2014/main" id="{17B8E370-1A8E-4DAC-B78A-61B3DF7E850D}"/>
              </a:ext>
            </a:extLst>
          </p:cNvPr>
          <p:cNvGrpSpPr/>
          <p:nvPr/>
        </p:nvGrpSpPr>
        <p:grpSpPr>
          <a:xfrm>
            <a:off x="5217697" y="1495658"/>
            <a:ext cx="6495883" cy="4578529"/>
            <a:chOff x="587489" y="4461781"/>
            <a:chExt cx="2908395" cy="5454911"/>
          </a:xfrm>
        </p:grpSpPr>
        <p:sp>
          <p:nvSpPr>
            <p:cNvPr id="34" name="テキスト ボックス 25">
              <a:extLst>
                <a:ext uri="{FF2B5EF4-FFF2-40B4-BE49-F238E27FC236}">
                  <a16:creationId xmlns:a16="http://schemas.microsoft.com/office/drawing/2014/main" id="{C3240900-5B0A-4879-A3AA-F06504C8BF14}"/>
                </a:ext>
              </a:extLst>
            </p:cNvPr>
            <p:cNvSpPr txBox="1"/>
            <p:nvPr/>
          </p:nvSpPr>
          <p:spPr>
            <a:xfrm>
              <a:off x="1664223" y="4461781"/>
              <a:ext cx="754927" cy="482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 상자 </a:t>
              </a:r>
              <a:r>
                <a:rPr lang="en-US" altLang="ko-KR" sz="2000" b="1" dirty="0"/>
                <a:t>(BOX)</a:t>
              </a:r>
              <a:endParaRPr kumimoji="1" lang="ja-JP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Ebrima" panose="02000000000000000000" pitchFamily="2" charset="0"/>
              </a:endParaRPr>
            </a:p>
          </p:txBody>
        </p:sp>
        <p:sp>
          <p:nvSpPr>
            <p:cNvPr id="36" name="テキスト ボックス 26">
              <a:extLst>
                <a:ext uri="{FF2B5EF4-FFF2-40B4-BE49-F238E27FC236}">
                  <a16:creationId xmlns:a16="http://schemas.microsoft.com/office/drawing/2014/main" id="{C9C6BF1D-B95C-41F2-A305-1DC89CCF0A25}"/>
                </a:ext>
              </a:extLst>
            </p:cNvPr>
            <p:cNvSpPr txBox="1"/>
            <p:nvPr/>
          </p:nvSpPr>
          <p:spPr>
            <a:xfrm>
              <a:off x="587489" y="5296417"/>
              <a:ext cx="2908395" cy="4620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 lang="ko-KR" altLang="en-US"/>
              </a:pPr>
              <a:r>
                <a:rPr lang="en-US" altLang="ko-KR" b="1" dirty="0">
                  <a:latin typeface="+mn-ea"/>
                </a:rPr>
                <a:t> </a:t>
              </a:r>
              <a:r>
                <a:rPr lang="ko-KR" altLang="en-US" b="1" dirty="0">
                  <a:latin typeface="+mn-ea"/>
                </a:rPr>
                <a:t>아래 </a:t>
              </a:r>
              <a:r>
                <a:rPr lang="en-US" altLang="ko-KR" b="1" dirty="0">
                  <a:latin typeface="+mn-ea"/>
                </a:rPr>
                <a:t>5</a:t>
              </a:r>
              <a:r>
                <a:rPr lang="ko-KR" altLang="en-US" b="1" dirty="0">
                  <a:latin typeface="+mn-ea"/>
                </a:rPr>
                <a:t>개중 한가지가 나오며 상자를 열 시 술래에게 위치가 대략적 표시된다</a:t>
              </a:r>
              <a:r>
                <a:rPr lang="en-US" altLang="ko-KR" b="1" dirty="0">
                  <a:latin typeface="+mn-ea"/>
                </a:rPr>
                <a:t>. </a:t>
              </a:r>
              <a:r>
                <a:rPr lang="ko-KR" altLang="en-US" b="1" dirty="0">
                  <a:latin typeface="+mn-ea"/>
                </a:rPr>
                <a:t>열린 상자는 닫히지 않는다</a:t>
              </a:r>
              <a:r>
                <a:rPr lang="en-US" altLang="ko-KR" b="1" dirty="0">
                  <a:latin typeface="+mn-ea"/>
                </a:rPr>
                <a:t>.</a:t>
              </a:r>
            </a:p>
            <a:p>
              <a:pPr>
                <a:defRPr lang="ko-KR" altLang="en-US"/>
              </a:pPr>
              <a:endParaRPr lang="en-US" altLang="ko-KR" b="1" dirty="0">
                <a:latin typeface="+mn-ea"/>
              </a:endParaRPr>
            </a:p>
            <a:p>
              <a:pPr marL="342900" indent="-342900">
                <a:buAutoNum type="arabicPeriod"/>
                <a:defRPr lang="ko-KR" altLang="en-US"/>
              </a:pPr>
              <a:r>
                <a:rPr lang="ko-KR" altLang="en-US" b="1" dirty="0">
                  <a:latin typeface="+mn-ea"/>
                </a:rPr>
                <a:t>스턴 총알 </a:t>
              </a:r>
              <a:r>
                <a:rPr lang="en-US" altLang="ko-KR" b="1" dirty="0">
                  <a:latin typeface="+mn-ea"/>
                </a:rPr>
                <a:t>: </a:t>
              </a:r>
              <a:r>
                <a:rPr lang="ko-KR" altLang="en-US" b="1" dirty="0">
                  <a:latin typeface="+mn-ea"/>
                </a:rPr>
                <a:t>도둑은 스턴 총알을 먹을 시  한발이 주어진다</a:t>
              </a:r>
              <a:r>
                <a:rPr lang="en-US" altLang="ko-KR" b="1" dirty="0">
                  <a:latin typeface="+mn-ea"/>
                </a:rPr>
                <a:t>. </a:t>
              </a:r>
              <a:r>
                <a:rPr lang="ko-KR" altLang="en-US" b="1" dirty="0">
                  <a:latin typeface="+mn-ea"/>
                </a:rPr>
                <a:t>술래를 맞출 시 술래는 잠시동안 스턴에 걸리게 된다</a:t>
              </a:r>
              <a:r>
                <a:rPr lang="en-US" altLang="ko-KR" b="1" dirty="0">
                  <a:latin typeface="+mn-ea"/>
                </a:rPr>
                <a:t>.</a:t>
              </a:r>
            </a:p>
            <a:p>
              <a:pPr marL="342900" indent="-342900">
                <a:buAutoNum type="arabicPeriod" startAt="2"/>
                <a:defRPr lang="ko-KR" altLang="en-US"/>
              </a:pPr>
              <a:r>
                <a:rPr lang="ko-KR" altLang="en-US" b="1" dirty="0">
                  <a:latin typeface="+mn-ea"/>
                </a:rPr>
                <a:t>소생 총알 </a:t>
              </a:r>
              <a:r>
                <a:rPr lang="en-US" altLang="ko-KR" b="1" dirty="0">
                  <a:latin typeface="+mn-ea"/>
                </a:rPr>
                <a:t>: </a:t>
              </a:r>
              <a:r>
                <a:rPr lang="ko-KR" altLang="en-US" b="1" dirty="0">
                  <a:latin typeface="+mn-ea"/>
                </a:rPr>
                <a:t>도둑은 소생 총알을 먹을 시 한발이 주어지며 붙잡혀 있는 도둑을 구해줄 수 있다</a:t>
              </a:r>
              <a:r>
                <a:rPr lang="en-US" altLang="ko-KR" b="1" dirty="0">
                  <a:latin typeface="+mn-ea"/>
                </a:rPr>
                <a:t>.</a:t>
              </a:r>
            </a:p>
            <a:p>
              <a:pPr marL="342900" indent="-342900">
                <a:buAutoNum type="arabicPeriod" startAt="2"/>
                <a:defRPr lang="ko-KR" altLang="en-US"/>
              </a:pPr>
              <a:r>
                <a:rPr lang="ko-KR" altLang="en-US" b="1" dirty="0">
                  <a:latin typeface="+mn-ea"/>
                </a:rPr>
                <a:t>독가스 </a:t>
              </a:r>
              <a:r>
                <a:rPr lang="en-US" altLang="ko-KR" b="1" dirty="0">
                  <a:latin typeface="+mn-ea"/>
                </a:rPr>
                <a:t>: </a:t>
              </a:r>
              <a:r>
                <a:rPr lang="ko-KR" altLang="en-US" b="1" dirty="0">
                  <a:latin typeface="+mn-ea"/>
                </a:rPr>
                <a:t>상자 속 가스가 분출되어 도둑은 잠시동안 스턴에</a:t>
              </a:r>
              <a:r>
                <a:rPr lang="en-US" altLang="ko-KR" b="1" dirty="0">
                  <a:latin typeface="+mn-ea"/>
                </a:rPr>
                <a:t> </a:t>
              </a:r>
              <a:r>
                <a:rPr lang="ko-KR" altLang="en-US" b="1" dirty="0">
                  <a:latin typeface="+mn-ea"/>
                </a:rPr>
                <a:t>걸리게 된다</a:t>
              </a:r>
              <a:r>
                <a:rPr lang="en-US" altLang="ko-KR" b="1" dirty="0">
                  <a:latin typeface="+mn-ea"/>
                </a:rPr>
                <a:t>.</a:t>
              </a:r>
            </a:p>
            <a:p>
              <a:pPr marL="342900" indent="-342900">
                <a:buAutoNum type="arabicPeriod" startAt="2"/>
                <a:defRPr lang="ko-KR" altLang="en-US"/>
              </a:pPr>
              <a:r>
                <a:rPr lang="ko-KR" altLang="en-US" b="1" dirty="0">
                  <a:latin typeface="+mn-ea"/>
                </a:rPr>
                <a:t>빈 상자 </a:t>
              </a:r>
              <a:r>
                <a:rPr lang="en-US" altLang="ko-KR" b="1" dirty="0">
                  <a:latin typeface="+mn-ea"/>
                </a:rPr>
                <a:t>: </a:t>
              </a:r>
              <a:r>
                <a:rPr lang="ko-KR" altLang="en-US" b="1" dirty="0">
                  <a:latin typeface="+mn-ea"/>
                </a:rPr>
                <a:t>상자 속 아무것도 없다</a:t>
              </a:r>
              <a:r>
                <a:rPr lang="en-US" altLang="ko-KR" b="1" dirty="0">
                  <a:latin typeface="+mn-ea"/>
                </a:rPr>
                <a:t>.</a:t>
              </a:r>
            </a:p>
            <a:p>
              <a:pPr marL="342900" indent="-342900">
                <a:buAutoNum type="arabicPeriod" startAt="2"/>
                <a:defRPr lang="ko-KR" altLang="en-US"/>
              </a:pPr>
              <a:r>
                <a:rPr lang="ko-KR" altLang="en-US" b="1" dirty="0">
                  <a:latin typeface="+mn-ea"/>
                </a:rPr>
                <a:t>보물상자 </a:t>
              </a:r>
              <a:r>
                <a:rPr lang="en-US" altLang="ko-KR" b="1" dirty="0">
                  <a:latin typeface="+mn-ea"/>
                </a:rPr>
                <a:t>: </a:t>
              </a:r>
              <a:r>
                <a:rPr lang="ko-KR" altLang="en-US" b="1" dirty="0">
                  <a:latin typeface="+mn-ea"/>
                </a:rPr>
                <a:t>도둑이 이상자를 찾아 출구로 빠져나갈 시 게임은 도둑이 승리한다</a:t>
              </a:r>
              <a:r>
                <a:rPr lang="en-US" altLang="ko-KR" b="1" dirty="0">
                  <a:latin typeface="+mn-ea"/>
                </a:rPr>
                <a:t>. </a:t>
              </a:r>
              <a:r>
                <a:rPr lang="ko-KR" altLang="en-US" b="1" dirty="0">
                  <a:latin typeface="+mn-ea"/>
                </a:rPr>
                <a:t>이상자가 열릴 시 도둑의 위치가 계속하여 발각된다</a:t>
              </a:r>
              <a:r>
                <a:rPr lang="en-US" altLang="ko-KR" b="1" dirty="0">
                  <a:latin typeface="+mn-ea"/>
                </a:rPr>
                <a:t>.</a:t>
              </a:r>
              <a:endParaRPr lang="ko-KR" altLang="en-US" dirty="0">
                <a:latin typeface="+mn-ea"/>
              </a:endParaRPr>
            </a:p>
            <a:p>
              <a:pPr>
                <a:defRPr lang="ko-KR" altLang="en-US"/>
              </a:pPr>
              <a:endParaRPr kumimoji="1" lang="ja-JP" altLang="en-US" sz="12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D27F159-2A0C-4046-A0AE-09ACDCDE5893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2B592A-5B73-4C14-8F53-63F49DADD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69" y="2350080"/>
            <a:ext cx="4119455" cy="26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0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テキスト ボックス 2">
            <a:extLst>
              <a:ext uri="{FF2B5EF4-FFF2-40B4-BE49-F238E27FC236}">
                <a16:creationId xmlns:a16="http://schemas.microsoft.com/office/drawing/2014/main" id="{B0E86C13-F0BA-4980-8AAE-938EFC29D6CE}"/>
              </a:ext>
            </a:extLst>
          </p:cNvPr>
          <p:cNvSpPr txBox="1"/>
          <p:nvPr/>
        </p:nvSpPr>
        <p:spPr>
          <a:xfrm>
            <a:off x="1656920" y="204686"/>
            <a:ext cx="553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게임 소개</a:t>
            </a:r>
            <a:r>
              <a:rPr kumimoji="1"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_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컨셉 및 시놉시스</a:t>
            </a:r>
            <a:endParaRPr kumimoji="1" lang="ja-JP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AFA27B-E894-45EB-8DBC-E9615529A836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b="0" i="0" kern="1200" spc="5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Slug. All rights reserved.</a:t>
            </a:r>
            <a:endParaRPr lang="ko-KR" altLang="en-US" sz="900" b="0" i="0" kern="1200" spc="5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636DD8-1F3A-489F-A72E-F04CCB5A52DF}"/>
              </a:ext>
            </a:extLst>
          </p:cNvPr>
          <p:cNvSpPr txBox="1"/>
          <p:nvPr/>
        </p:nvSpPr>
        <p:spPr>
          <a:xfrm>
            <a:off x="1669268" y="5723909"/>
            <a:ext cx="1702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/>
              <a:t>스턴 총알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0538B8-825D-47DC-B6A4-2244DBB46CFF}"/>
              </a:ext>
            </a:extLst>
          </p:cNvPr>
          <p:cNvSpPr txBox="1"/>
          <p:nvPr/>
        </p:nvSpPr>
        <p:spPr>
          <a:xfrm>
            <a:off x="5696438" y="5723909"/>
            <a:ext cx="1702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 dirty="0"/>
              <a:t>소생 총알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D25B8D-E682-41E8-BAF7-CBEBA8719DD8}"/>
              </a:ext>
            </a:extLst>
          </p:cNvPr>
          <p:cNvSpPr txBox="1"/>
          <p:nvPr/>
        </p:nvSpPr>
        <p:spPr>
          <a:xfrm>
            <a:off x="9597099" y="5723909"/>
            <a:ext cx="17025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" b="1"/>
              <a:t>독가스</a:t>
            </a: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6A18EF-D64B-437F-8758-A01CCAD9813F}"/>
              </a:ext>
            </a:extLst>
          </p:cNvPr>
          <p:cNvSpPr txBox="1"/>
          <p:nvPr/>
        </p:nvSpPr>
        <p:spPr>
          <a:xfrm>
            <a:off x="1939017" y="2192655"/>
            <a:ext cx="312965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27BF3AD-87F5-4CDB-AD22-3A0E1D31F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15" y="2074103"/>
            <a:ext cx="2995033" cy="27097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D960ED3-EBF5-4D16-BC7E-060F639DF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50" y="2074103"/>
            <a:ext cx="2804507" cy="283071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B7851AE-87CB-4B66-8448-95AAA08D6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001" y="1386843"/>
            <a:ext cx="1908969" cy="38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7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直線コネクタ 23"/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">
            <a:extLst>
              <a:ext uri="{FF2B5EF4-FFF2-40B4-BE49-F238E27FC236}">
                <a16:creationId xmlns:a16="http://schemas.microsoft.com/office/drawing/2014/main" id="{304AD911-668E-486B-BEF7-F8973989776C}"/>
              </a:ext>
            </a:extLst>
          </p:cNvPr>
          <p:cNvSpPr txBox="1"/>
          <p:nvPr/>
        </p:nvSpPr>
        <p:spPr>
          <a:xfrm>
            <a:off x="1656920" y="204686"/>
            <a:ext cx="553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개발 환경</a:t>
            </a:r>
            <a:endParaRPr kumimoji="1" lang="ja-JP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DAA82FE-AA6B-42E0-A4B9-9F7457974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3" y="1817252"/>
            <a:ext cx="5387456" cy="32234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519B904-27CF-49CA-9640-4284A9C2E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10" y="2191336"/>
            <a:ext cx="3338998" cy="33389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613A24-1262-4215-8B29-B2A05F718767}"/>
              </a:ext>
            </a:extLst>
          </p:cNvPr>
          <p:cNvSpPr txBox="1"/>
          <p:nvPr/>
        </p:nvSpPr>
        <p:spPr>
          <a:xfrm>
            <a:off x="1378501" y="5530334"/>
            <a:ext cx="33389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100" b="1" dirty="0">
                <a:latin typeface="+mj-ea"/>
                <a:ea typeface="+mj-ea"/>
              </a:rPr>
              <a:t>소프트 </a:t>
            </a:r>
            <a:r>
              <a:rPr lang="ko-KR" altLang="en-US" sz="2100" b="1" dirty="0" err="1">
                <a:latin typeface="+mj-ea"/>
                <a:ea typeface="+mj-ea"/>
              </a:rPr>
              <a:t>웨어</a:t>
            </a:r>
            <a:r>
              <a:rPr lang="en-US" altLang="ko-KR" sz="2100" b="1" dirty="0">
                <a:latin typeface="+mj-ea"/>
                <a:ea typeface="+mj-ea"/>
              </a:rPr>
              <a:t>(C# </a:t>
            </a:r>
            <a:r>
              <a:rPr lang="ko-KR" altLang="en-US" sz="2100" b="1" dirty="0">
                <a:latin typeface="+mj-ea"/>
                <a:ea typeface="+mj-ea"/>
              </a:rPr>
              <a:t>기반</a:t>
            </a:r>
            <a:r>
              <a:rPr lang="en-US" altLang="ko-KR" sz="2100" b="1" dirty="0">
                <a:latin typeface="+mj-ea"/>
                <a:ea typeface="+mj-ea"/>
              </a:rPr>
              <a:t>)</a:t>
            </a:r>
            <a:endParaRPr lang="ko-KR" altLang="en-US" sz="2100" b="1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B3DE71-4807-41F2-9797-89AF94D5F674}"/>
              </a:ext>
            </a:extLst>
          </p:cNvPr>
          <p:cNvSpPr txBox="1"/>
          <p:nvPr/>
        </p:nvSpPr>
        <p:spPr>
          <a:xfrm>
            <a:off x="7397192" y="5530334"/>
            <a:ext cx="33389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100" b="1" dirty="0">
                <a:latin typeface="+mj-ea"/>
                <a:ea typeface="+mj-ea"/>
              </a:rPr>
              <a:t>하드 </a:t>
            </a:r>
            <a:r>
              <a:rPr lang="ko-KR" altLang="en-US" sz="2100" b="1" dirty="0" err="1">
                <a:latin typeface="+mj-ea"/>
                <a:ea typeface="+mj-ea"/>
              </a:rPr>
              <a:t>웨어</a:t>
            </a:r>
            <a:endParaRPr lang="ko-KR" altLang="en-US" sz="2100" b="1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7ABD2D-48F0-4248-A477-5B1A0FB9235E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356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テキスト ボックス 2">
            <a:extLst>
              <a:ext uri="{FF2B5EF4-FFF2-40B4-BE49-F238E27FC236}">
                <a16:creationId xmlns:a16="http://schemas.microsoft.com/office/drawing/2014/main" id="{B0E86C13-F0BA-4980-8AAE-938EFC29D6CE}"/>
              </a:ext>
            </a:extLst>
          </p:cNvPr>
          <p:cNvSpPr txBox="1"/>
          <p:nvPr/>
        </p:nvSpPr>
        <p:spPr>
          <a:xfrm>
            <a:off x="1656920" y="204686"/>
            <a:ext cx="553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개발 환경</a:t>
            </a:r>
            <a:r>
              <a:rPr kumimoji="1" lang="en-US" altLang="ko-KR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_</a:t>
            </a:r>
            <a:r>
              <a:rPr lang="ko-KR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게임 조작법</a:t>
            </a:r>
            <a:endParaRPr kumimoji="1" lang="ja-JP" altLang="en-US" sz="20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8EAB49F-5477-4F45-8B11-DDE87F14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8" y="1278547"/>
            <a:ext cx="3751150" cy="4749833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834FFE-D533-4809-B54F-BE70EFBB15F3}"/>
              </a:ext>
            </a:extLst>
          </p:cNvPr>
          <p:cNvCxnSpPr/>
          <p:nvPr/>
        </p:nvCxnSpPr>
        <p:spPr>
          <a:xfrm flipV="1">
            <a:off x="3383280" y="1703070"/>
            <a:ext cx="3078218" cy="1584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89411-0087-4C14-9DAB-E1AC5F8C4E8E}"/>
              </a:ext>
            </a:extLst>
          </p:cNvPr>
          <p:cNvSpPr txBox="1"/>
          <p:nvPr/>
        </p:nvSpPr>
        <p:spPr>
          <a:xfrm>
            <a:off x="6631510" y="1440180"/>
            <a:ext cx="2203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 휠 </a:t>
            </a:r>
            <a:r>
              <a:rPr lang="en-US" altLang="ko-KR" dirty="0"/>
              <a:t>: </a:t>
            </a:r>
            <a:r>
              <a:rPr lang="ko-KR" altLang="en-US" dirty="0"/>
              <a:t>움직임 제어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02C2281-48F9-4702-A038-B698FE4254AA}"/>
              </a:ext>
            </a:extLst>
          </p:cNvPr>
          <p:cNvCxnSpPr>
            <a:cxnSpLocks/>
          </p:cNvCxnSpPr>
          <p:nvPr/>
        </p:nvCxnSpPr>
        <p:spPr>
          <a:xfrm flipV="1">
            <a:off x="2668828" y="3425160"/>
            <a:ext cx="3792670" cy="937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DBD798A-A5D7-47BA-A1C8-7028F9D1D89D}"/>
              </a:ext>
            </a:extLst>
          </p:cNvPr>
          <p:cNvSpPr txBox="1"/>
          <p:nvPr/>
        </p:nvSpPr>
        <p:spPr>
          <a:xfrm>
            <a:off x="6631509" y="3287070"/>
            <a:ext cx="420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 슈팅 버튼 </a:t>
            </a:r>
            <a:r>
              <a:rPr lang="en-US" altLang="ko-KR" dirty="0"/>
              <a:t>: </a:t>
            </a:r>
            <a:r>
              <a:rPr lang="ko-KR" altLang="en-US" dirty="0"/>
              <a:t>겨냥 및 슈팅 제어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95FF510-6585-4D51-981C-0F30BB13A998}"/>
              </a:ext>
            </a:extLst>
          </p:cNvPr>
          <p:cNvCxnSpPr>
            <a:cxnSpLocks/>
          </p:cNvCxnSpPr>
          <p:nvPr/>
        </p:nvCxnSpPr>
        <p:spPr>
          <a:xfrm flipV="1">
            <a:off x="3684113" y="4639792"/>
            <a:ext cx="2777385" cy="141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CE69E75-69CF-4AB9-A470-C001C89F7F51}"/>
              </a:ext>
            </a:extLst>
          </p:cNvPr>
          <p:cNvSpPr txBox="1"/>
          <p:nvPr/>
        </p:nvSpPr>
        <p:spPr>
          <a:xfrm>
            <a:off x="6631508" y="4371377"/>
            <a:ext cx="420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 </a:t>
            </a:r>
            <a:r>
              <a:rPr lang="ko-KR" altLang="en-US" dirty="0" err="1"/>
              <a:t>그랩</a:t>
            </a:r>
            <a:r>
              <a:rPr lang="ko-KR" altLang="en-US" dirty="0"/>
              <a:t> 버튼 </a:t>
            </a:r>
            <a:r>
              <a:rPr lang="en-US" altLang="ko-KR" dirty="0"/>
              <a:t>: </a:t>
            </a:r>
            <a:r>
              <a:rPr lang="ko-KR" altLang="en-US" dirty="0"/>
              <a:t>가상 손 제어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6B1244-89EA-4F49-AF35-C16035D421E9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95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フリーフォーム 16"/>
          <p:cNvSpPr/>
          <p:nvPr/>
        </p:nvSpPr>
        <p:spPr>
          <a:xfrm>
            <a:off x="5235798" y="1210430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FED33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en-US" altLang="ja-JP" sz="2500" kern="1200" dirty="0">
                <a:latin typeface="+mn-ea"/>
              </a:rPr>
              <a:t>unity</a:t>
            </a:r>
            <a:endParaRPr kumimoji="1" lang="ja-JP" altLang="en-US" sz="2500" kern="1200" dirty="0">
              <a:latin typeface="+mn-ea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3119045" y="4872217"/>
            <a:ext cx="1787579" cy="77792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캐릭터 설정 값 및 움직임</a:t>
            </a:r>
            <a:endParaRPr kumimoji="1" lang="ja-JP" altLang="en-US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フリーフォーム 18"/>
          <p:cNvSpPr/>
          <p:nvPr/>
        </p:nvSpPr>
        <p:spPr>
          <a:xfrm>
            <a:off x="5235798" y="4872217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kern="1200" dirty="0">
                <a:solidFill>
                  <a:schemeClr val="tx1"/>
                </a:solidFill>
                <a:latin typeface="+mn-ea"/>
              </a:rPr>
              <a:t>탄알제작 및 충돌 감지</a:t>
            </a:r>
            <a:endParaRPr kumimoji="1" lang="ja-JP" altLang="en-US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7318110" y="4882611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2000" kern="1200" dirty="0">
                <a:solidFill>
                  <a:schemeClr val="tx1"/>
                </a:solidFill>
                <a:latin typeface="+mn-ea"/>
              </a:rPr>
              <a:t>중력 설정</a:t>
            </a:r>
            <a:endParaRPr kumimoji="1" lang="ja-JP" altLang="en-US" sz="2000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フリーフォーム 20"/>
          <p:cNvSpPr/>
          <p:nvPr/>
        </p:nvSpPr>
        <p:spPr>
          <a:xfrm>
            <a:off x="2849021" y="2421300"/>
            <a:ext cx="1555858" cy="711880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en-US" altLang="ja-JP" kern="1200" dirty="0">
                <a:latin typeface="+mn-ea"/>
              </a:rPr>
              <a:t>Unity</a:t>
            </a:r>
            <a:br>
              <a:rPr kumimoji="1" lang="en-US" altLang="ja-JP" kern="1200" dirty="0">
                <a:latin typeface="+mn-ea"/>
              </a:rPr>
            </a:br>
            <a:r>
              <a:rPr kumimoji="1" lang="en-US" altLang="ja-JP" kern="1200" dirty="0">
                <a:latin typeface="+mn-ea"/>
              </a:rPr>
              <a:t>asset store</a:t>
            </a:r>
            <a:endParaRPr kumimoji="1" lang="ja-JP" altLang="en-US" kern="1200" dirty="0">
              <a:latin typeface="+mn-ea"/>
            </a:endParaRPr>
          </a:p>
        </p:txBody>
      </p: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22ABC657-C5AD-45B9-9404-5B815F3FCA9A}"/>
              </a:ext>
            </a:extLst>
          </p:cNvPr>
          <p:cNvSpPr txBox="1"/>
          <p:nvPr/>
        </p:nvSpPr>
        <p:spPr>
          <a:xfrm>
            <a:off x="1633494" y="207313"/>
            <a:ext cx="338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오픈소스 파트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7E7F3D-64F5-4396-AA9C-695B4F86B249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0E4DDC-B347-4A93-99F0-7D76C512623D}"/>
              </a:ext>
            </a:extLst>
          </p:cNvPr>
          <p:cNvSpPr/>
          <p:nvPr/>
        </p:nvSpPr>
        <p:spPr>
          <a:xfrm>
            <a:off x="5955456" y="4236939"/>
            <a:ext cx="1197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 dirty="0"/>
              <a:t>자체 개발 </a:t>
            </a:r>
            <a:r>
              <a:rPr lang="en-US" altLang="ko-KR" sz="1200" b="1" dirty="0"/>
              <a:t>PART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50D152-06BD-43D0-8EC7-37135398D6E0}"/>
              </a:ext>
            </a:extLst>
          </p:cNvPr>
          <p:cNvSpPr txBox="1"/>
          <p:nvPr/>
        </p:nvSpPr>
        <p:spPr>
          <a:xfrm>
            <a:off x="2572450" y="2062172"/>
            <a:ext cx="18800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 b="1" dirty="0"/>
              <a:t>오픈 소스 </a:t>
            </a:r>
            <a:r>
              <a:rPr lang="en-US" altLang="ko-KR" sz="1200" b="1" dirty="0"/>
              <a:t>PART</a:t>
            </a:r>
            <a:r>
              <a:rPr lang="ko-KR" altLang="en-US" sz="1200" b="1" dirty="0"/>
              <a:t> 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0662B45-5ADA-459F-B334-FA4282ECDCFC}"/>
              </a:ext>
            </a:extLst>
          </p:cNvPr>
          <p:cNvCxnSpPr>
            <a:cxnSpLocks/>
          </p:cNvCxnSpPr>
          <p:nvPr/>
        </p:nvCxnSpPr>
        <p:spPr>
          <a:xfrm rot="5400000">
            <a:off x="3642417" y="2569569"/>
            <a:ext cx="2767323" cy="1858765"/>
          </a:xfrm>
          <a:prstGeom prst="bentConnector3">
            <a:avLst>
              <a:gd name="adj1" fmla="val 86485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8CCDFE7-0789-4624-82CC-6260993619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78623" y="2365192"/>
            <a:ext cx="2894249" cy="2140586"/>
          </a:xfrm>
          <a:prstGeom prst="bentConnector3">
            <a:avLst>
              <a:gd name="adj1" fmla="val 87517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A59051-A536-4F10-A2F2-4B4C982DDE31}"/>
              </a:ext>
            </a:extLst>
          </p:cNvPr>
          <p:cNvCxnSpPr/>
          <p:nvPr/>
        </p:nvCxnSpPr>
        <p:spPr>
          <a:xfrm>
            <a:off x="5955456" y="4490800"/>
            <a:ext cx="0" cy="39181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フリーフォーム 20">
            <a:extLst>
              <a:ext uri="{FF2B5EF4-FFF2-40B4-BE49-F238E27FC236}">
                <a16:creationId xmlns:a16="http://schemas.microsoft.com/office/drawing/2014/main" id="{25C4957D-9013-4B20-A92F-7C18FBD021B2}"/>
              </a:ext>
            </a:extLst>
          </p:cNvPr>
          <p:cNvSpPr/>
          <p:nvPr/>
        </p:nvSpPr>
        <p:spPr>
          <a:xfrm>
            <a:off x="4231949" y="3327410"/>
            <a:ext cx="1197053" cy="570140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en-US" altLang="ja-JP" kern="1200" dirty="0">
                <a:latin typeface="+mn-ea"/>
              </a:rPr>
              <a:t>PUN2</a:t>
            </a:r>
            <a:endParaRPr kumimoji="1" lang="ja-JP" altLang="en-US" kern="1200" dirty="0">
              <a:latin typeface="+mn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8BFDD8A-E3AE-41A8-90CA-AA1E471EF0AA}"/>
              </a:ext>
            </a:extLst>
          </p:cNvPr>
          <p:cNvCxnSpPr>
            <a:cxnSpLocks/>
          </p:cNvCxnSpPr>
          <p:nvPr/>
        </p:nvCxnSpPr>
        <p:spPr>
          <a:xfrm flipH="1">
            <a:off x="4391133" y="2779146"/>
            <a:ext cx="15643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C65AA98-3A97-4C3A-8152-E16DDE0CC16A}"/>
              </a:ext>
            </a:extLst>
          </p:cNvPr>
          <p:cNvCxnSpPr>
            <a:cxnSpLocks/>
          </p:cNvCxnSpPr>
          <p:nvPr/>
        </p:nvCxnSpPr>
        <p:spPr>
          <a:xfrm flipH="1">
            <a:off x="5429004" y="3655446"/>
            <a:ext cx="52645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A383A11-086B-4A30-A378-FAD021CA152A}"/>
              </a:ext>
            </a:extLst>
          </p:cNvPr>
          <p:cNvCxnSpPr>
            <a:cxnSpLocks/>
          </p:cNvCxnSpPr>
          <p:nvPr/>
        </p:nvCxnSpPr>
        <p:spPr>
          <a:xfrm flipH="1">
            <a:off x="1816507" y="4513938"/>
            <a:ext cx="228247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フリーフォーム 17">
            <a:extLst>
              <a:ext uri="{FF2B5EF4-FFF2-40B4-BE49-F238E27FC236}">
                <a16:creationId xmlns:a16="http://schemas.microsoft.com/office/drawing/2014/main" id="{6465C55F-C725-4D0B-8F68-02D135C23AB7}"/>
              </a:ext>
            </a:extLst>
          </p:cNvPr>
          <p:cNvSpPr/>
          <p:nvPr/>
        </p:nvSpPr>
        <p:spPr>
          <a:xfrm>
            <a:off x="922718" y="4872217"/>
            <a:ext cx="1787579" cy="77792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맵 이벤트 생성</a:t>
            </a:r>
            <a:endParaRPr kumimoji="1" lang="ja-JP" altLang="en-US" kern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6" name="フリーフォーム 19">
            <a:extLst>
              <a:ext uri="{FF2B5EF4-FFF2-40B4-BE49-F238E27FC236}">
                <a16:creationId xmlns:a16="http://schemas.microsoft.com/office/drawing/2014/main" id="{28D4F0CD-1CE1-4D80-BEAE-EB4EDDB46961}"/>
              </a:ext>
            </a:extLst>
          </p:cNvPr>
          <p:cNvSpPr/>
          <p:nvPr/>
        </p:nvSpPr>
        <p:spPr>
          <a:xfrm>
            <a:off x="9507074" y="4872217"/>
            <a:ext cx="1555858" cy="777929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1" lang="ko-KR" altLang="en-US" sz="2000" kern="1200" dirty="0">
                <a:solidFill>
                  <a:schemeClr val="tx1"/>
                </a:solidFill>
                <a:latin typeface="+mn-ea"/>
              </a:rPr>
              <a:t>음향설정</a:t>
            </a:r>
            <a:endParaRPr kumimoji="1" lang="ja-JP" altLang="en-US" sz="2000" kern="12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4A61E58-2881-4B30-8547-F428D67951CC}"/>
              </a:ext>
            </a:extLst>
          </p:cNvPr>
          <p:cNvCxnSpPr>
            <a:cxnSpLocks/>
          </p:cNvCxnSpPr>
          <p:nvPr/>
        </p:nvCxnSpPr>
        <p:spPr>
          <a:xfrm flipH="1">
            <a:off x="8096039" y="4513938"/>
            <a:ext cx="218896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F2BCBAA-2849-4DC0-B773-41EFF2E691F0}"/>
              </a:ext>
            </a:extLst>
          </p:cNvPr>
          <p:cNvCxnSpPr>
            <a:cxnSpLocks/>
          </p:cNvCxnSpPr>
          <p:nvPr/>
        </p:nvCxnSpPr>
        <p:spPr>
          <a:xfrm>
            <a:off x="1816507" y="4513938"/>
            <a:ext cx="0" cy="3686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747D4A8-D302-4D95-91CE-7D19FD720CBB}"/>
              </a:ext>
            </a:extLst>
          </p:cNvPr>
          <p:cNvCxnSpPr>
            <a:cxnSpLocks/>
          </p:cNvCxnSpPr>
          <p:nvPr/>
        </p:nvCxnSpPr>
        <p:spPr>
          <a:xfrm>
            <a:off x="10285003" y="4503544"/>
            <a:ext cx="0" cy="3686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4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29CCF263-56F0-431D-B75A-0C1289FF7BE9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4">
            <a:extLst>
              <a:ext uri="{FF2B5EF4-FFF2-40B4-BE49-F238E27FC236}">
                <a16:creationId xmlns:a16="http://schemas.microsoft.com/office/drawing/2014/main" id="{C164BFA6-AF2F-439F-8167-83FF4A415236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8">
            <a:extLst>
              <a:ext uri="{FF2B5EF4-FFF2-40B4-BE49-F238E27FC236}">
                <a16:creationId xmlns:a16="http://schemas.microsoft.com/office/drawing/2014/main" id="{CF5052A7-656F-44D1-8476-C690B4DBC4E7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24" name="山形 6">
              <a:extLst>
                <a:ext uri="{FF2B5EF4-FFF2-40B4-BE49-F238E27FC236}">
                  <a16:creationId xmlns:a16="http://schemas.microsoft.com/office/drawing/2014/main" id="{599F4BA4-B38B-4E63-A6EA-360AE3284E2F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山形 7">
              <a:extLst>
                <a:ext uri="{FF2B5EF4-FFF2-40B4-BE49-F238E27FC236}">
                  <a16:creationId xmlns:a16="http://schemas.microsoft.com/office/drawing/2014/main" id="{741448C1-6EFB-4D6A-AEE9-B544D7CF2105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12">
            <a:extLst>
              <a:ext uri="{FF2B5EF4-FFF2-40B4-BE49-F238E27FC236}">
                <a16:creationId xmlns:a16="http://schemas.microsoft.com/office/drawing/2014/main" id="{D88BBC12-9245-44A2-A6ED-B4690350B84C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27" name="山形 13">
              <a:extLst>
                <a:ext uri="{FF2B5EF4-FFF2-40B4-BE49-F238E27FC236}">
                  <a16:creationId xmlns:a16="http://schemas.microsoft.com/office/drawing/2014/main" id="{8B1516FF-CB79-4143-A954-C339E31DAB20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山形 14">
              <a:extLst>
                <a:ext uri="{FF2B5EF4-FFF2-40B4-BE49-F238E27FC236}">
                  <a16:creationId xmlns:a16="http://schemas.microsoft.com/office/drawing/2014/main" id="{3192BFFE-2BC9-41F0-A125-70984C2E1E72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テキスト ボックス 2">
            <a:extLst>
              <a:ext uri="{FF2B5EF4-FFF2-40B4-BE49-F238E27FC236}">
                <a16:creationId xmlns:a16="http://schemas.microsoft.com/office/drawing/2014/main" id="{90047961-DDE4-4D69-9F44-FA92BFDA64E6}"/>
              </a:ext>
            </a:extLst>
          </p:cNvPr>
          <p:cNvSpPr txBox="1"/>
          <p:nvPr/>
        </p:nvSpPr>
        <p:spPr>
          <a:xfrm>
            <a:off x="1633494" y="207313"/>
            <a:ext cx="338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오픈소스 파트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67EC6F-5A9F-49F1-8366-CEAEE03E6F30}"/>
              </a:ext>
            </a:extLst>
          </p:cNvPr>
          <p:cNvGrpSpPr/>
          <p:nvPr/>
        </p:nvGrpSpPr>
        <p:grpSpPr>
          <a:xfrm>
            <a:off x="1591792" y="1155032"/>
            <a:ext cx="3170204" cy="2176940"/>
            <a:chOff x="536641" y="65161"/>
            <a:chExt cx="10902961" cy="6232899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020C0AB-D8E3-48A6-BB24-DAAC6182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41" y="3962218"/>
              <a:ext cx="2335842" cy="233584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0B0AE36-78FC-4117-966A-5D54044B4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761" y="3962218"/>
              <a:ext cx="2335841" cy="2335841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CE7EEBB-8526-474A-9125-4B9215ACBF58}"/>
                </a:ext>
              </a:extLst>
            </p:cNvPr>
            <p:cNvGrpSpPr/>
            <p:nvPr/>
          </p:nvGrpSpPr>
          <p:grpSpPr>
            <a:xfrm>
              <a:off x="4439043" y="65161"/>
              <a:ext cx="3102424" cy="2585720"/>
              <a:chOff x="4223048" y="639534"/>
              <a:chExt cx="3102424" cy="2585720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E5B37198-8230-41F7-9C7B-3DB7EF262B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54"/>
              <a:stretch/>
            </p:blipFill>
            <p:spPr>
              <a:xfrm>
                <a:off x="4223051" y="639534"/>
                <a:ext cx="3102421" cy="2585720"/>
              </a:xfrm>
              <a:prstGeom prst="rect">
                <a:avLst/>
              </a:prstGeom>
            </p:spPr>
          </p:pic>
          <p:sp>
            <p:nvSpPr>
              <p:cNvPr id="43" name="テキスト ボックス 2">
                <a:extLst>
                  <a:ext uri="{FF2B5EF4-FFF2-40B4-BE49-F238E27FC236}">
                    <a16:creationId xmlns:a16="http://schemas.microsoft.com/office/drawing/2014/main" id="{CFC9CE2D-6BC1-4A5A-B44D-FE6A40F1354B}"/>
                  </a:ext>
                </a:extLst>
              </p:cNvPr>
              <p:cNvSpPr txBox="1"/>
              <p:nvPr/>
            </p:nvSpPr>
            <p:spPr>
              <a:xfrm>
                <a:off x="4223048" y="1560128"/>
                <a:ext cx="2873745" cy="704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ja-JP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Server</a:t>
                </a:r>
                <a:endParaRPr kumimoji="1" lang="ja-JP" altLang="en-US" sz="1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DF82321-FB3B-4108-A23C-F138801900C7}"/>
                </a:ext>
              </a:extLst>
            </p:cNvPr>
            <p:cNvGrpSpPr/>
            <p:nvPr/>
          </p:nvGrpSpPr>
          <p:grpSpPr>
            <a:xfrm>
              <a:off x="5482332" y="1540610"/>
              <a:ext cx="4838337" cy="4057550"/>
              <a:chOff x="5482333" y="1540610"/>
              <a:chExt cx="4680842" cy="3869590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A575427D-E845-461F-8347-17C9F2189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3175" y="3475405"/>
                <a:ext cx="0" cy="179559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원호 40">
                <a:extLst>
                  <a:ext uri="{FF2B5EF4-FFF2-40B4-BE49-F238E27FC236}">
                    <a16:creationId xmlns:a16="http://schemas.microsoft.com/office/drawing/2014/main" id="{419A3085-7194-432D-8D62-6CD615309463}"/>
                  </a:ext>
                </a:extLst>
              </p:cNvPr>
              <p:cNvSpPr/>
              <p:nvPr/>
            </p:nvSpPr>
            <p:spPr>
              <a:xfrm>
                <a:off x="5482333" y="1540610"/>
                <a:ext cx="4680842" cy="3869590"/>
              </a:xfrm>
              <a:prstGeom prst="arc">
                <a:avLst/>
              </a:prstGeom>
              <a:ln w="762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55823F2-6125-4024-A68B-1D4D2FDA6D58}"/>
                </a:ext>
              </a:extLst>
            </p:cNvPr>
            <p:cNvGrpSpPr/>
            <p:nvPr/>
          </p:nvGrpSpPr>
          <p:grpSpPr>
            <a:xfrm flipH="1">
              <a:off x="1659838" y="1630389"/>
              <a:ext cx="4758432" cy="3869590"/>
              <a:chOff x="5482333" y="1540610"/>
              <a:chExt cx="4680842" cy="3869590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63AA3784-85C5-49CA-BCA9-3D69401F7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3175" y="3475405"/>
                <a:ext cx="0" cy="179559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원호 38">
                <a:extLst>
                  <a:ext uri="{FF2B5EF4-FFF2-40B4-BE49-F238E27FC236}">
                    <a16:creationId xmlns:a16="http://schemas.microsoft.com/office/drawing/2014/main" id="{85D1782D-4819-4414-B56D-6AF54E1F6E2A}"/>
                  </a:ext>
                </a:extLst>
              </p:cNvPr>
              <p:cNvSpPr/>
              <p:nvPr/>
            </p:nvSpPr>
            <p:spPr>
              <a:xfrm>
                <a:off x="5482333" y="1540610"/>
                <a:ext cx="4680842" cy="3869590"/>
              </a:xfrm>
              <a:prstGeom prst="arc">
                <a:avLst/>
              </a:prstGeom>
              <a:ln w="76200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テキスト ボックス 2">
              <a:extLst>
                <a:ext uri="{FF2B5EF4-FFF2-40B4-BE49-F238E27FC236}">
                  <a16:creationId xmlns:a16="http://schemas.microsoft.com/office/drawing/2014/main" id="{3AEB0358-395E-40BD-9F41-FE13F361A5C8}"/>
                </a:ext>
              </a:extLst>
            </p:cNvPr>
            <p:cNvSpPr txBox="1"/>
            <p:nvPr/>
          </p:nvSpPr>
          <p:spPr>
            <a:xfrm>
              <a:off x="1898419" y="2963937"/>
              <a:ext cx="8342340" cy="704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ja-JP" sz="10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PUN2 : </a:t>
              </a:r>
              <a:r>
                <a:rPr lang="ko-KR" altLang="en-US" sz="10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멀티플레이 플랫폼</a:t>
              </a:r>
              <a:r>
                <a:rPr lang="en-US" altLang="ja-JP" sz="1000" b="1" i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 </a:t>
              </a:r>
              <a:endParaRPr kumimoji="1" lang="ja-JP" altLang="en-US" sz="10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</p:grpSp>
      <p:cxnSp>
        <p:nvCxnSpPr>
          <p:cNvPr id="44" name="直線コネクタ 23">
            <a:extLst>
              <a:ext uri="{FF2B5EF4-FFF2-40B4-BE49-F238E27FC236}">
                <a16:creationId xmlns:a16="http://schemas.microsoft.com/office/drawing/2014/main" id="{A90B82B5-1CA4-40A4-9F06-14569B986BEB}"/>
              </a:ext>
            </a:extLst>
          </p:cNvPr>
          <p:cNvCxnSpPr/>
          <p:nvPr/>
        </p:nvCxnSpPr>
        <p:spPr>
          <a:xfrm>
            <a:off x="5981700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E6EF7CA-028E-4148-8BC6-CD9B409CC874}"/>
              </a:ext>
            </a:extLst>
          </p:cNvPr>
          <p:cNvSpPr txBox="1"/>
          <p:nvPr/>
        </p:nvSpPr>
        <p:spPr>
          <a:xfrm>
            <a:off x="6276811" y="2081385"/>
            <a:ext cx="50960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 dirty="0"/>
              <a:t>3D </a:t>
            </a:r>
            <a:r>
              <a:rPr lang="ko-KR" altLang="en-US" sz="1400" b="1" dirty="0"/>
              <a:t>모델링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유니티 </a:t>
            </a:r>
            <a:r>
              <a:rPr lang="ko-KR" altLang="en-US" sz="1400" b="1" dirty="0" err="1"/>
              <a:t>에셋</a:t>
            </a:r>
            <a:r>
              <a:rPr lang="ko-KR" altLang="en-US" sz="1400" b="1" dirty="0"/>
              <a:t> 스토어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괴물 </a:t>
            </a:r>
            <a:r>
              <a:rPr lang="en-US" altLang="ko-KR" sz="1400" b="1" dirty="0"/>
              <a:t>: $15)</a:t>
            </a:r>
          </a:p>
          <a:p>
            <a:pPr>
              <a:defRPr lang="ko-KR" altLang="en-US"/>
            </a:pPr>
            <a:endParaRPr lang="en-US" altLang="ko-KR" sz="1400" b="1" dirty="0"/>
          </a:p>
          <a:p>
            <a:pPr>
              <a:defRPr lang="ko-KR" altLang="en-US"/>
            </a:pPr>
            <a:r>
              <a:rPr lang="ko-KR" altLang="en-US" sz="1400" b="1" dirty="0"/>
              <a:t>네트워크 기반 설정 </a:t>
            </a:r>
            <a:r>
              <a:rPr lang="en-US" altLang="ko-KR" sz="1400" b="1" dirty="0"/>
              <a:t>: </a:t>
            </a:r>
            <a:r>
              <a:rPr lang="en-US" altLang="ja-JP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Ebrima" panose="02000000000000000000" pitchFamily="2" charset="0"/>
              </a:rPr>
              <a:t>PUN2(</a:t>
            </a:r>
            <a:r>
              <a:rPr lang="ko-KR" altLang="en-US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Ebrima" panose="02000000000000000000" pitchFamily="2" charset="0"/>
              </a:rPr>
              <a:t>나인</a:t>
            </a:r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cs typeface="Ebrima" panose="02000000000000000000" pitchFamily="2" charset="0"/>
              </a:rPr>
              <a:t>VR</a:t>
            </a:r>
            <a:r>
              <a:rPr lang="en-US" altLang="ko-KR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Ebrima" panose="02000000000000000000" pitchFamily="2" charset="0"/>
              </a:rPr>
              <a:t>)</a:t>
            </a:r>
            <a:endParaRPr lang="ja-JP" altLang="en-US" sz="1400" b="1" spc="3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Ebrima" panose="02000000000000000000" pitchFamily="2" charset="0"/>
            </a:endParaRPr>
          </a:p>
          <a:p>
            <a:pPr>
              <a:defRPr lang="ko-KR" altLang="en-US"/>
            </a:pPr>
            <a:endParaRPr lang="en-US" altLang="ko-KR" sz="1400" b="1" dirty="0">
              <a:latin typeface="+mj-lt"/>
            </a:endParaRPr>
          </a:p>
          <a:p>
            <a:pPr>
              <a:defRPr lang="ko-KR" altLang="en-US"/>
            </a:pPr>
            <a:endParaRPr lang="ko-KR" altLang="en-US" sz="2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882B21-E316-456C-9241-E98EB65028BF}"/>
              </a:ext>
            </a:extLst>
          </p:cNvPr>
          <p:cNvSpPr txBox="1"/>
          <p:nvPr/>
        </p:nvSpPr>
        <p:spPr>
          <a:xfrm>
            <a:off x="6166114" y="1582743"/>
            <a:ext cx="1651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/>
              <a:t>오픈 소스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B9C78E-570B-4A91-BCBD-2E2623268840}"/>
              </a:ext>
            </a:extLst>
          </p:cNvPr>
          <p:cNvSpPr txBox="1"/>
          <p:nvPr/>
        </p:nvSpPr>
        <p:spPr>
          <a:xfrm>
            <a:off x="6166114" y="3098817"/>
            <a:ext cx="1550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/>
              <a:t>자체 개발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66BC66A-A337-4E12-A3D6-4D400B2B4B2A}"/>
              </a:ext>
            </a:extLst>
          </p:cNvPr>
          <p:cNvSpPr txBox="1"/>
          <p:nvPr/>
        </p:nvSpPr>
        <p:spPr>
          <a:xfrm>
            <a:off x="6276811" y="3698981"/>
            <a:ext cx="502862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400" b="1" dirty="0"/>
              <a:t>맵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위치에 따른 음영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기본 효과</a:t>
            </a:r>
            <a:endParaRPr lang="en-US" altLang="ko-KR" sz="1400" b="1" dirty="0"/>
          </a:p>
          <a:p>
            <a:pPr>
              <a:defRPr lang="ko-KR" altLang="en-US"/>
            </a:pPr>
            <a:endParaRPr lang="en-US" altLang="ko-KR" sz="1400" b="1" dirty="0"/>
          </a:p>
          <a:p>
            <a:pPr>
              <a:defRPr lang="ko-KR" altLang="en-US"/>
            </a:pPr>
            <a:r>
              <a:rPr lang="ko-KR" altLang="en-US" sz="1400" b="1" dirty="0"/>
              <a:t>캐릭터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헌터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도둑 움직임 구현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작동 가동 시 행동 발생</a:t>
            </a:r>
            <a:endParaRPr lang="en-US" altLang="ko-KR" sz="1400" b="1" dirty="0"/>
          </a:p>
          <a:p>
            <a:pPr>
              <a:defRPr lang="ko-KR" altLang="en-US"/>
            </a:pPr>
            <a:endParaRPr lang="en-US" altLang="ko-KR" sz="1400" b="1" dirty="0"/>
          </a:p>
          <a:p>
            <a:pPr>
              <a:defRPr lang="ko-KR" altLang="en-US"/>
            </a:pPr>
            <a:r>
              <a:rPr lang="ko-KR" altLang="en-US" sz="1400" b="1" dirty="0"/>
              <a:t>총알 제작 및 충돌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헌터 터치 발생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총알 접촉 </a:t>
            </a:r>
            <a:endParaRPr lang="en-US" altLang="ko-KR" sz="1400" b="1" dirty="0"/>
          </a:p>
          <a:p>
            <a:pPr>
              <a:defRPr lang="ko-KR" altLang="en-US"/>
            </a:pPr>
            <a:endParaRPr lang="en-US" altLang="ko-KR" sz="1400" b="1" dirty="0"/>
          </a:p>
          <a:p>
            <a:pPr>
              <a:defRPr lang="ko-KR" altLang="en-US"/>
            </a:pPr>
            <a:r>
              <a:rPr lang="ko-KR" altLang="en-US" sz="1400" b="1" dirty="0"/>
              <a:t>중력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캐릭터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맵 물건 중력 발생</a:t>
            </a:r>
            <a:endParaRPr lang="en-US" altLang="ko-KR" sz="1400" b="1" dirty="0"/>
          </a:p>
          <a:p>
            <a:pPr>
              <a:defRPr lang="ko-KR" altLang="en-US"/>
            </a:pPr>
            <a:endParaRPr lang="en-US" altLang="ko-KR" sz="1400" b="1" dirty="0"/>
          </a:p>
          <a:p>
            <a:pPr>
              <a:defRPr lang="ko-KR" altLang="en-US"/>
            </a:pPr>
            <a:r>
              <a:rPr lang="ko-KR" altLang="en-US" sz="1400" b="1" dirty="0"/>
              <a:t>음향 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상황별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BGM, </a:t>
            </a:r>
            <a:r>
              <a:rPr lang="ko-KR" altLang="en-US" sz="1400" b="1" dirty="0"/>
              <a:t>이벤트 발생시 효과음 </a:t>
            </a:r>
            <a:endParaRPr lang="en-US" altLang="ko-KR" sz="1400" b="1" dirty="0"/>
          </a:p>
          <a:p>
            <a:pPr>
              <a:defRPr lang="ko-KR" altLang="en-US"/>
            </a:pPr>
            <a:endParaRPr lang="ko-KR" altLang="en-US" sz="10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8689BE6-2B34-489D-A37E-7E784ED6DD4F}"/>
              </a:ext>
            </a:extLst>
          </p:cNvPr>
          <p:cNvGrpSpPr/>
          <p:nvPr/>
        </p:nvGrpSpPr>
        <p:grpSpPr>
          <a:xfrm>
            <a:off x="975810" y="3645498"/>
            <a:ext cx="4144380" cy="2861686"/>
            <a:chOff x="1390648" y="1190622"/>
            <a:chExt cx="7798597" cy="4973874"/>
          </a:xfrm>
        </p:grpSpPr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218F9762-A4B7-4077-AF7D-9BF96FCA19BF}"/>
                </a:ext>
              </a:extLst>
            </p:cNvPr>
            <p:cNvCxnSpPr>
              <a:cxnSpLocks/>
              <a:stCxn id="80" idx="2"/>
              <a:endCxn id="52" idx="0"/>
            </p:cNvCxnSpPr>
            <p:nvPr/>
          </p:nvCxnSpPr>
          <p:spPr>
            <a:xfrm flipH="1">
              <a:off x="4829174" y="1919287"/>
              <a:ext cx="873920" cy="1771654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706418D-DA4A-4E24-9608-5FFCD874CC10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 flipH="1" flipV="1">
              <a:off x="4829174" y="3690941"/>
              <a:ext cx="873922" cy="1795456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FF72D972-5906-4330-A510-F6528B620ECF}"/>
                </a:ext>
              </a:extLst>
            </p:cNvPr>
            <p:cNvCxnSpPr>
              <a:cxnSpLocks/>
              <a:stCxn id="72" idx="2"/>
              <a:endCxn id="52" idx="0"/>
            </p:cNvCxnSpPr>
            <p:nvPr/>
          </p:nvCxnSpPr>
          <p:spPr>
            <a:xfrm flipH="1" flipV="1">
              <a:off x="4829174" y="3690941"/>
              <a:ext cx="873919" cy="14287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6F8A1E01-BD31-437B-9DB0-0C19EF35E92E}"/>
                </a:ext>
              </a:extLst>
            </p:cNvPr>
            <p:cNvSpPr/>
            <p:nvPr/>
          </p:nvSpPr>
          <p:spPr>
            <a:xfrm rot="5400000">
              <a:off x="876299" y="1971678"/>
              <a:ext cx="4467224" cy="3438525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CFD0D93-7349-4311-868B-CDDA87FAB8B5}"/>
                </a:ext>
              </a:extLst>
            </p:cNvPr>
            <p:cNvSpPr/>
            <p:nvPr/>
          </p:nvSpPr>
          <p:spPr>
            <a:xfrm>
              <a:off x="1653548" y="2969266"/>
              <a:ext cx="866775" cy="828675"/>
            </a:xfrm>
            <a:prstGeom prst="ellipse">
              <a:avLst/>
            </a:prstGeom>
            <a:solidFill>
              <a:srgbClr val="A5C8E8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BD4334-BB26-492D-A09F-D1D92B768A04}"/>
                </a:ext>
              </a:extLst>
            </p:cNvPr>
            <p:cNvSpPr/>
            <p:nvPr/>
          </p:nvSpPr>
          <p:spPr>
            <a:xfrm>
              <a:off x="2691130" y="2980971"/>
              <a:ext cx="866775" cy="828675"/>
            </a:xfrm>
            <a:prstGeom prst="ellipse">
              <a:avLst/>
            </a:prstGeom>
            <a:solidFill>
              <a:srgbClr val="A5C8E8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07EB767-FCC9-443C-8BB4-B96B19306236}"/>
                </a:ext>
              </a:extLst>
            </p:cNvPr>
            <p:cNvSpPr/>
            <p:nvPr/>
          </p:nvSpPr>
          <p:spPr>
            <a:xfrm>
              <a:off x="3739140" y="3000405"/>
              <a:ext cx="866775" cy="828675"/>
            </a:xfrm>
            <a:prstGeom prst="ellipse">
              <a:avLst/>
            </a:prstGeom>
            <a:solidFill>
              <a:srgbClr val="A5C8E8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テキスト ボックス 2">
              <a:extLst>
                <a:ext uri="{FF2B5EF4-FFF2-40B4-BE49-F238E27FC236}">
                  <a16:creationId xmlns:a16="http://schemas.microsoft.com/office/drawing/2014/main" id="{5507FC5F-5BA3-4F87-92C3-790A31003BDF}"/>
                </a:ext>
              </a:extLst>
            </p:cNvPr>
            <p:cNvSpPr txBox="1"/>
            <p:nvPr/>
          </p:nvSpPr>
          <p:spPr>
            <a:xfrm>
              <a:off x="1703054" y="1929881"/>
              <a:ext cx="2813713" cy="534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전용 </a:t>
              </a:r>
              <a:r>
                <a:rPr lang="en-US" altLang="ja-JP" sz="14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Server</a:t>
              </a:r>
              <a:endParaRPr kumimoji="1" lang="ja-JP" altLang="en-US" sz="1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  <p:sp>
          <p:nvSpPr>
            <p:cNvPr id="57" name="テキスト ボックス 2">
              <a:extLst>
                <a:ext uri="{FF2B5EF4-FFF2-40B4-BE49-F238E27FC236}">
                  <a16:creationId xmlns:a16="http://schemas.microsoft.com/office/drawing/2014/main" id="{2D16C24C-AAE2-4468-A218-F26CE352FFB5}"/>
                </a:ext>
              </a:extLst>
            </p:cNvPr>
            <p:cNvSpPr txBox="1"/>
            <p:nvPr/>
          </p:nvSpPr>
          <p:spPr>
            <a:xfrm>
              <a:off x="1448585" y="3208078"/>
              <a:ext cx="1351956" cy="37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800" b="1" spc="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리모트</a:t>
              </a:r>
              <a:r>
                <a:rPr lang="en-US" altLang="ko-KR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A</a:t>
              </a:r>
              <a:endParaRPr kumimoji="1" lang="ja-JP" alt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  <p:sp>
          <p:nvSpPr>
            <p:cNvPr id="58" name="テキスト ボックス 2">
              <a:extLst>
                <a:ext uri="{FF2B5EF4-FFF2-40B4-BE49-F238E27FC236}">
                  <a16:creationId xmlns:a16="http://schemas.microsoft.com/office/drawing/2014/main" id="{DE64CCAC-BE74-4788-9042-D901FDEBFF9F}"/>
                </a:ext>
              </a:extLst>
            </p:cNvPr>
            <p:cNvSpPr txBox="1"/>
            <p:nvPr/>
          </p:nvSpPr>
          <p:spPr>
            <a:xfrm>
              <a:off x="2515399" y="3227511"/>
              <a:ext cx="1339892" cy="37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800" b="1" spc="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리모트</a:t>
              </a:r>
              <a:r>
                <a:rPr lang="en-US" altLang="ko-KR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B</a:t>
              </a:r>
              <a:endParaRPr kumimoji="1" lang="ja-JP" alt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  <p:sp>
          <p:nvSpPr>
            <p:cNvPr id="59" name="テキスト ボックス 2">
              <a:extLst>
                <a:ext uri="{FF2B5EF4-FFF2-40B4-BE49-F238E27FC236}">
                  <a16:creationId xmlns:a16="http://schemas.microsoft.com/office/drawing/2014/main" id="{A824DDFA-7856-4248-B04D-4A0043AD6968}"/>
                </a:ext>
              </a:extLst>
            </p:cNvPr>
            <p:cNvSpPr txBox="1"/>
            <p:nvPr/>
          </p:nvSpPr>
          <p:spPr>
            <a:xfrm>
              <a:off x="3552600" y="3256809"/>
              <a:ext cx="1339892" cy="37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ko-KR" altLang="en-US" sz="800" b="1" spc="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리모트</a:t>
              </a:r>
              <a:r>
                <a:rPr kumimoji="1" lang="en-US" altLang="ko-KR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C</a:t>
              </a:r>
              <a:endParaRPr kumimoji="1" lang="ja-JP" alt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0C43098-73CB-4DE7-9099-56956EE6DC16}"/>
                </a:ext>
              </a:extLst>
            </p:cNvPr>
            <p:cNvGrpSpPr/>
            <p:nvPr/>
          </p:nvGrpSpPr>
          <p:grpSpPr>
            <a:xfrm>
              <a:off x="5703094" y="1190622"/>
              <a:ext cx="3486151" cy="1457327"/>
              <a:chOff x="5703094" y="1190622"/>
              <a:chExt cx="3486151" cy="1457327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1D2FA152-4994-445F-8A1C-145946307826}"/>
                  </a:ext>
                </a:extLst>
              </p:cNvPr>
              <p:cNvSpPr/>
              <p:nvPr/>
            </p:nvSpPr>
            <p:spPr>
              <a:xfrm rot="5400000">
                <a:off x="6647258" y="246458"/>
                <a:ext cx="1457327" cy="334565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B8F3182E-5D20-47E5-B9D3-8A6D843A38B8}"/>
                  </a:ext>
                </a:extLst>
              </p:cNvPr>
              <p:cNvSpPr/>
              <p:nvPr/>
            </p:nvSpPr>
            <p:spPr>
              <a:xfrm>
                <a:off x="5888832" y="1666865"/>
                <a:ext cx="866775" cy="828675"/>
              </a:xfrm>
              <a:prstGeom prst="ellipse">
                <a:avLst/>
              </a:prstGeom>
              <a:solidFill>
                <a:srgbClr val="FEC80A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980B260-E6A1-4323-B795-E3F8522FCFD1}"/>
                  </a:ext>
                </a:extLst>
              </p:cNvPr>
              <p:cNvSpPr/>
              <p:nvPr/>
            </p:nvSpPr>
            <p:spPr>
              <a:xfrm>
                <a:off x="6965156" y="1666865"/>
                <a:ext cx="866775" cy="828675"/>
              </a:xfrm>
              <a:prstGeom prst="ellipse">
                <a:avLst/>
              </a:prstGeom>
              <a:solidFill>
                <a:srgbClr val="A5C8E8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83" name="テキスト ボックス 2">
                <a:extLst>
                  <a:ext uri="{FF2B5EF4-FFF2-40B4-BE49-F238E27FC236}">
                    <a16:creationId xmlns:a16="http://schemas.microsoft.com/office/drawing/2014/main" id="{47EC34B1-A116-48A1-B29C-825D8338DE38}"/>
                  </a:ext>
                </a:extLst>
              </p:cNvPr>
              <p:cNvSpPr txBox="1"/>
              <p:nvPr/>
            </p:nvSpPr>
            <p:spPr>
              <a:xfrm>
                <a:off x="6218825" y="1287623"/>
                <a:ext cx="2314194" cy="427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클라이언트 </a:t>
                </a:r>
                <a:r>
                  <a:rPr lang="en-US" altLang="ko-KR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A</a:t>
                </a:r>
                <a:endParaRPr kumimoji="1" lang="ja-JP" altLang="en-US" sz="1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84" name="テキスト ボックス 2">
                <a:extLst>
                  <a:ext uri="{FF2B5EF4-FFF2-40B4-BE49-F238E27FC236}">
                    <a16:creationId xmlns:a16="http://schemas.microsoft.com/office/drawing/2014/main" id="{A2ABB92D-9E39-48E7-A284-077DB7F6FF1F}"/>
                  </a:ext>
                </a:extLst>
              </p:cNvPr>
              <p:cNvSpPr txBox="1"/>
              <p:nvPr/>
            </p:nvSpPr>
            <p:spPr>
              <a:xfrm>
                <a:off x="5738147" y="1937986"/>
                <a:ext cx="1086514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로컬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A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85" name="テキスト ボックス 2">
                <a:extLst>
                  <a:ext uri="{FF2B5EF4-FFF2-40B4-BE49-F238E27FC236}">
                    <a16:creationId xmlns:a16="http://schemas.microsoft.com/office/drawing/2014/main" id="{2E8B67A5-76AA-462E-97F8-089D1D4F74BF}"/>
                  </a:ext>
                </a:extLst>
              </p:cNvPr>
              <p:cNvSpPr txBox="1"/>
              <p:nvPr/>
            </p:nvSpPr>
            <p:spPr>
              <a:xfrm>
                <a:off x="6755607" y="1935829"/>
                <a:ext cx="1339892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리모트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B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E39B738F-D582-43D8-96B4-D61568701351}"/>
                  </a:ext>
                </a:extLst>
              </p:cNvPr>
              <p:cNvSpPr/>
              <p:nvPr/>
            </p:nvSpPr>
            <p:spPr>
              <a:xfrm>
                <a:off x="8041480" y="1666865"/>
                <a:ext cx="866775" cy="828675"/>
              </a:xfrm>
              <a:prstGeom prst="ellipse">
                <a:avLst/>
              </a:prstGeom>
              <a:solidFill>
                <a:srgbClr val="A5C8E8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87" name="テキスト ボックス 2">
                <a:extLst>
                  <a:ext uri="{FF2B5EF4-FFF2-40B4-BE49-F238E27FC236}">
                    <a16:creationId xmlns:a16="http://schemas.microsoft.com/office/drawing/2014/main" id="{F8EC7C20-7917-4481-8A17-2FF122725FCF}"/>
                  </a:ext>
                </a:extLst>
              </p:cNvPr>
              <p:cNvSpPr txBox="1"/>
              <p:nvPr/>
            </p:nvSpPr>
            <p:spPr>
              <a:xfrm>
                <a:off x="7849353" y="1918967"/>
                <a:ext cx="1339892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리모트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C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7997CA1-2236-46C7-941C-92A08404DD56}"/>
                </a:ext>
              </a:extLst>
            </p:cNvPr>
            <p:cNvGrpSpPr/>
            <p:nvPr/>
          </p:nvGrpSpPr>
          <p:grpSpPr>
            <a:xfrm>
              <a:off x="5698866" y="2976563"/>
              <a:ext cx="3490378" cy="1457327"/>
              <a:chOff x="5698867" y="1190621"/>
              <a:chExt cx="3490378" cy="1457327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EAE4F2E2-BEBA-4995-AC3A-B516D5E6D186}"/>
                  </a:ext>
                </a:extLst>
              </p:cNvPr>
              <p:cNvSpPr/>
              <p:nvPr/>
            </p:nvSpPr>
            <p:spPr>
              <a:xfrm rot="5400000">
                <a:off x="6647258" y="246457"/>
                <a:ext cx="1457327" cy="334565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16EDE85-688C-4BCF-9AAF-47ACC16544E9}"/>
                  </a:ext>
                </a:extLst>
              </p:cNvPr>
              <p:cNvSpPr/>
              <p:nvPr/>
            </p:nvSpPr>
            <p:spPr>
              <a:xfrm>
                <a:off x="5888832" y="1666865"/>
                <a:ext cx="866775" cy="828675"/>
              </a:xfrm>
              <a:prstGeom prst="ellipse">
                <a:avLst/>
              </a:prstGeom>
              <a:solidFill>
                <a:srgbClr val="A5C8E8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414D002-B046-4BBC-B8AD-DD5531F1A191}"/>
                  </a:ext>
                </a:extLst>
              </p:cNvPr>
              <p:cNvSpPr/>
              <p:nvPr/>
            </p:nvSpPr>
            <p:spPr>
              <a:xfrm>
                <a:off x="6965156" y="1666865"/>
                <a:ext cx="866775" cy="828675"/>
              </a:xfrm>
              <a:prstGeom prst="ellipse">
                <a:avLst/>
              </a:prstGeom>
              <a:solidFill>
                <a:srgbClr val="FEC80A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5" name="テキスト ボックス 2">
                <a:extLst>
                  <a:ext uri="{FF2B5EF4-FFF2-40B4-BE49-F238E27FC236}">
                    <a16:creationId xmlns:a16="http://schemas.microsoft.com/office/drawing/2014/main" id="{E12550D3-6F06-422F-ACB9-29ABFF258F5F}"/>
                  </a:ext>
                </a:extLst>
              </p:cNvPr>
              <p:cNvSpPr txBox="1"/>
              <p:nvPr/>
            </p:nvSpPr>
            <p:spPr>
              <a:xfrm>
                <a:off x="6216109" y="1275586"/>
                <a:ext cx="2299112" cy="427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클라이언트 </a:t>
                </a:r>
                <a:r>
                  <a:rPr lang="en-US" altLang="ko-KR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B</a:t>
                </a:r>
                <a:endParaRPr kumimoji="1" lang="ja-JP" altLang="en-US" sz="1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6" name="テキスト ボックス 2">
                <a:extLst>
                  <a:ext uri="{FF2B5EF4-FFF2-40B4-BE49-F238E27FC236}">
                    <a16:creationId xmlns:a16="http://schemas.microsoft.com/office/drawing/2014/main" id="{32A1DE91-FCD9-4658-87C9-FDA3375CE8B0}"/>
                  </a:ext>
                </a:extLst>
              </p:cNvPr>
              <p:cNvSpPr txBox="1"/>
              <p:nvPr/>
            </p:nvSpPr>
            <p:spPr>
              <a:xfrm>
                <a:off x="6884119" y="1935828"/>
                <a:ext cx="1074446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로컬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B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7" name="テキスト ボックス 2">
                <a:extLst>
                  <a:ext uri="{FF2B5EF4-FFF2-40B4-BE49-F238E27FC236}">
                    <a16:creationId xmlns:a16="http://schemas.microsoft.com/office/drawing/2014/main" id="{B7D3D616-5CF2-4E70-AC19-7D02957BFFA9}"/>
                  </a:ext>
                </a:extLst>
              </p:cNvPr>
              <p:cNvSpPr txBox="1"/>
              <p:nvPr/>
            </p:nvSpPr>
            <p:spPr>
              <a:xfrm>
                <a:off x="5698867" y="1969096"/>
                <a:ext cx="1351956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리모트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A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615E604E-F17B-4AA5-8B9D-BB03D2A4DF63}"/>
                  </a:ext>
                </a:extLst>
              </p:cNvPr>
              <p:cNvSpPr/>
              <p:nvPr/>
            </p:nvSpPr>
            <p:spPr>
              <a:xfrm>
                <a:off x="8041480" y="1666865"/>
                <a:ext cx="866775" cy="828675"/>
              </a:xfrm>
              <a:prstGeom prst="ellipse">
                <a:avLst/>
              </a:prstGeom>
              <a:solidFill>
                <a:srgbClr val="A5C8E8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9" name="テキスト ボックス 2">
                <a:extLst>
                  <a:ext uri="{FF2B5EF4-FFF2-40B4-BE49-F238E27FC236}">
                    <a16:creationId xmlns:a16="http://schemas.microsoft.com/office/drawing/2014/main" id="{04B8609A-F74A-4296-BA4C-9BFD56B846E9}"/>
                  </a:ext>
                </a:extLst>
              </p:cNvPr>
              <p:cNvSpPr txBox="1"/>
              <p:nvPr/>
            </p:nvSpPr>
            <p:spPr>
              <a:xfrm>
                <a:off x="7849353" y="1918966"/>
                <a:ext cx="1339892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리모트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C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E62C811-1CE8-436C-BA20-DD0DA3BBF35B}"/>
                </a:ext>
              </a:extLst>
            </p:cNvPr>
            <p:cNvGrpSpPr/>
            <p:nvPr/>
          </p:nvGrpSpPr>
          <p:grpSpPr>
            <a:xfrm>
              <a:off x="5708636" y="4707169"/>
              <a:ext cx="3407288" cy="1457327"/>
              <a:chOff x="5685836" y="1190621"/>
              <a:chExt cx="3407288" cy="1457327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A2BA4D0F-C6CE-4B3E-8768-EE00FB213A76}"/>
                  </a:ext>
                </a:extLst>
              </p:cNvPr>
              <p:cNvSpPr/>
              <p:nvPr/>
            </p:nvSpPr>
            <p:spPr>
              <a:xfrm rot="5400000">
                <a:off x="6635857" y="257857"/>
                <a:ext cx="1457327" cy="332285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8A27E0D2-6D4A-4555-9631-EC7B716EE127}"/>
                  </a:ext>
                </a:extLst>
              </p:cNvPr>
              <p:cNvSpPr/>
              <p:nvPr/>
            </p:nvSpPr>
            <p:spPr>
              <a:xfrm>
                <a:off x="5888832" y="1666865"/>
                <a:ext cx="866775" cy="828675"/>
              </a:xfrm>
              <a:prstGeom prst="ellipse">
                <a:avLst/>
              </a:prstGeom>
              <a:solidFill>
                <a:srgbClr val="A5C8E8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64F8A77-6EF1-48D7-AC3E-120A3D558FBE}"/>
                  </a:ext>
                </a:extLst>
              </p:cNvPr>
              <p:cNvSpPr/>
              <p:nvPr/>
            </p:nvSpPr>
            <p:spPr>
              <a:xfrm>
                <a:off x="6965156" y="1666865"/>
                <a:ext cx="866775" cy="828675"/>
              </a:xfrm>
              <a:prstGeom prst="ellipse">
                <a:avLst/>
              </a:prstGeom>
              <a:solidFill>
                <a:srgbClr val="A5C8E8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67" name="テキスト ボックス 2">
                <a:extLst>
                  <a:ext uri="{FF2B5EF4-FFF2-40B4-BE49-F238E27FC236}">
                    <a16:creationId xmlns:a16="http://schemas.microsoft.com/office/drawing/2014/main" id="{9312CD86-9089-43BA-8658-0FE48CD2259D}"/>
                  </a:ext>
                </a:extLst>
              </p:cNvPr>
              <p:cNvSpPr txBox="1"/>
              <p:nvPr/>
            </p:nvSpPr>
            <p:spPr>
              <a:xfrm>
                <a:off x="6152952" y="1291170"/>
                <a:ext cx="2299112" cy="4279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클라이언트 </a:t>
                </a:r>
                <a:r>
                  <a:rPr lang="en-US" altLang="ko-KR" sz="10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C</a:t>
                </a:r>
                <a:endParaRPr kumimoji="1" lang="ja-JP" altLang="en-US" sz="10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68" name="テキスト ボックス 2">
                <a:extLst>
                  <a:ext uri="{FF2B5EF4-FFF2-40B4-BE49-F238E27FC236}">
                    <a16:creationId xmlns:a16="http://schemas.microsoft.com/office/drawing/2014/main" id="{03471F2D-2C18-4819-A849-3A26C214ACF3}"/>
                  </a:ext>
                </a:extLst>
              </p:cNvPr>
              <p:cNvSpPr txBox="1"/>
              <p:nvPr/>
            </p:nvSpPr>
            <p:spPr>
              <a:xfrm>
                <a:off x="6778343" y="1952640"/>
                <a:ext cx="1339892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ko-KR" altLang="en-US" sz="800" b="1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리모트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B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69" name="テキスト ボックス 2">
                <a:extLst>
                  <a:ext uri="{FF2B5EF4-FFF2-40B4-BE49-F238E27FC236}">
                    <a16:creationId xmlns:a16="http://schemas.microsoft.com/office/drawing/2014/main" id="{4AE1829D-2DFB-4863-9DA2-85B889B64A4A}"/>
                  </a:ext>
                </a:extLst>
              </p:cNvPr>
              <p:cNvSpPr txBox="1"/>
              <p:nvPr/>
            </p:nvSpPr>
            <p:spPr>
              <a:xfrm>
                <a:off x="5685836" y="1952640"/>
                <a:ext cx="1351956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리모트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A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BA589ACE-92CD-4368-A045-304ED7B48F17}"/>
                  </a:ext>
                </a:extLst>
              </p:cNvPr>
              <p:cNvSpPr/>
              <p:nvPr/>
            </p:nvSpPr>
            <p:spPr>
              <a:xfrm>
                <a:off x="8041480" y="1666865"/>
                <a:ext cx="866775" cy="828675"/>
              </a:xfrm>
              <a:prstGeom prst="ellipse">
                <a:avLst/>
              </a:prstGeom>
              <a:solidFill>
                <a:srgbClr val="FEC80A"/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71" name="テキスト ボックス 2">
                <a:extLst>
                  <a:ext uri="{FF2B5EF4-FFF2-40B4-BE49-F238E27FC236}">
                    <a16:creationId xmlns:a16="http://schemas.microsoft.com/office/drawing/2014/main" id="{DF5702BA-8911-4D4B-B788-2F4471F3110E}"/>
                  </a:ext>
                </a:extLst>
              </p:cNvPr>
              <p:cNvSpPr txBox="1"/>
              <p:nvPr/>
            </p:nvSpPr>
            <p:spPr>
              <a:xfrm>
                <a:off x="8018678" y="1919283"/>
                <a:ext cx="1074446" cy="37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kumimoji="1" lang="ko-KR" altLang="en-US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로컬</a:t>
                </a:r>
                <a:r>
                  <a:rPr lang="en-US" altLang="ko-KR" sz="800" b="1" spc="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Ebrima" panose="02000000000000000000" pitchFamily="2" charset="0"/>
                  </a:rPr>
                  <a:t>C</a:t>
                </a:r>
                <a:endParaRPr kumimoji="1" lang="ja-JP" altLang="en-US" sz="800" b="1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endParaRPr>
              </a:p>
            </p:txBody>
          </p:sp>
        </p:grpSp>
        <p:sp>
          <p:nvSpPr>
            <p:cNvPr id="63" name="テキスト ボックス 2">
              <a:extLst>
                <a:ext uri="{FF2B5EF4-FFF2-40B4-BE49-F238E27FC236}">
                  <a16:creationId xmlns:a16="http://schemas.microsoft.com/office/drawing/2014/main" id="{46FEAE65-824E-45FA-9055-9F4E8437C182}"/>
                </a:ext>
              </a:extLst>
            </p:cNvPr>
            <p:cNvSpPr txBox="1"/>
            <p:nvPr/>
          </p:nvSpPr>
          <p:spPr>
            <a:xfrm>
              <a:off x="4719938" y="3383602"/>
              <a:ext cx="878379" cy="374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800" b="1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Ebrima" panose="02000000000000000000" pitchFamily="2" charset="0"/>
                </a:rPr>
                <a:t>접속</a:t>
              </a:r>
              <a:endParaRPr kumimoji="1" lang="ja-JP" altLang="en-US" sz="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449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41403294-4379-4EDD-A4A5-40E5A6D66F83}"/>
              </a:ext>
            </a:extLst>
          </p:cNvPr>
          <p:cNvSpPr/>
          <p:nvPr/>
        </p:nvSpPr>
        <p:spPr>
          <a:xfrm>
            <a:off x="-1" y="-2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56AA1F20-7513-4B55-B343-6DAC916C73A7}"/>
              </a:ext>
            </a:extLst>
          </p:cNvPr>
          <p:cNvSpPr/>
          <p:nvPr/>
        </p:nvSpPr>
        <p:spPr>
          <a:xfrm>
            <a:off x="-3" y="0"/>
            <a:ext cx="12192002" cy="687747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8437" y="55693"/>
            <a:ext cx="265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개발 일정</a:t>
            </a:r>
            <a:endParaRPr kumimoji="1" lang="ja-JP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7" name="表 14">
            <a:extLst>
              <a:ext uri="{FF2B5EF4-FFF2-40B4-BE49-F238E27FC236}">
                <a16:creationId xmlns:a16="http://schemas.microsoft.com/office/drawing/2014/main" id="{98D73875-B879-40D4-A77C-2000B2E28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059825"/>
              </p:ext>
            </p:extLst>
          </p:nvPr>
        </p:nvGraphicFramePr>
        <p:xfrm>
          <a:off x="266700" y="1322289"/>
          <a:ext cx="11561970" cy="4908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2683598777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2534812995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1010777356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1233926874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2043670795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3172695021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39727181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3749385673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3380757785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587569784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1384493257"/>
                    </a:ext>
                  </a:extLst>
                </a:gridCol>
                <a:gridCol w="546008">
                  <a:extLst>
                    <a:ext uri="{9D8B030D-6E8A-4147-A177-3AD203B41FA5}">
                      <a16:colId xmlns:a16="http://schemas.microsoft.com/office/drawing/2014/main" val="3411983512"/>
                    </a:ext>
                  </a:extLst>
                </a:gridCol>
              </a:tblGrid>
              <a:tr h="409033"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ko-KR" sz="1800" dirty="0"/>
                        <a:t>9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ko-KR" sz="1800" dirty="0"/>
                        <a:t>10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11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0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4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4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4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9034962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아이디어 기획 및 사전조사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개발환경 구축</a:t>
                      </a:r>
                      <a:endParaRPr kumimoji="1" lang="ja-JP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15558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맵 구현 </a:t>
                      </a:r>
                      <a:endParaRPr kumimoji="1" lang="ja-JP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47329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캐릭터 구현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중력설정 및 </a:t>
                      </a:r>
                      <a:r>
                        <a:rPr kumimoji="1"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밸런싱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조절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680048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상황별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이벤트 구현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31720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음향효과 및 문제점 보안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0115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VR 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테스트 및 네트워크 구축 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59857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시네마틱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영상제작 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데모버전 테스트 및 보안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2075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441D6C67-7E88-456F-9B46-9022A659C463}"/>
              </a:ext>
            </a:extLst>
          </p:cNvPr>
          <p:cNvGraphicFramePr>
            <a:graphicFrameLocks noGrp="1"/>
          </p:cNvGraphicFramePr>
          <p:nvPr/>
        </p:nvGraphicFramePr>
        <p:xfrm>
          <a:off x="13912770" y="64818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830834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L>
                    <a:lnR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R>
                    <a:lnT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T>
                    <a:lnB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909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A7B85A-A76D-4C2B-A3C4-F37BB2E14EDA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6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728477" y="2705725"/>
            <a:ext cx="27350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Q&amp;A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887522" y="1228220"/>
            <a:ext cx="874580" cy="652697"/>
            <a:chOff x="887522" y="1168955"/>
            <a:chExt cx="940637" cy="677693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5" y="1303391"/>
              <a:ext cx="198684" cy="543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887522" y="2178893"/>
            <a:ext cx="2598219" cy="641788"/>
            <a:chOff x="887522" y="1168955"/>
            <a:chExt cx="2794459" cy="666367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4814" y="1292064"/>
              <a:ext cx="2057167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게임 소개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87522" y="3129567"/>
            <a:ext cx="2602551" cy="622489"/>
            <a:chOff x="887522" y="1168955"/>
            <a:chExt cx="2799118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3" y="1255655"/>
              <a:ext cx="2057167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개발 환경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8" name="グループ化 47"/>
          <p:cNvGrpSpPr/>
          <p:nvPr/>
        </p:nvGrpSpPr>
        <p:grpSpPr>
          <a:xfrm>
            <a:off x="887522" y="4080241"/>
            <a:ext cx="6511238" cy="622489"/>
            <a:chOff x="887522" y="1168955"/>
            <a:chExt cx="7003022" cy="646329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633530" y="1261023"/>
              <a:ext cx="6257014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오픈소스 파트</a:t>
              </a:r>
              <a:r>
                <a:rPr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ja-JP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&amp;</a:t>
              </a:r>
              <a:r>
                <a:rPr lang="ja-JP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네트워크 기반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3" name="テキスト ボックス 52"/>
          <p:cNvSpPr txBox="1"/>
          <p:nvPr/>
        </p:nvSpPr>
        <p:spPr>
          <a:xfrm>
            <a:off x="1032270" y="1226998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028489" y="2166222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024708" y="3130846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20927" y="4057370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8" name="グループ化 47">
            <a:extLst>
              <a:ext uri="{FF2B5EF4-FFF2-40B4-BE49-F238E27FC236}">
                <a16:creationId xmlns:a16="http://schemas.microsoft.com/office/drawing/2014/main" id="{3232B3C9-C768-460F-B6A0-35A354083660}"/>
              </a:ext>
            </a:extLst>
          </p:cNvPr>
          <p:cNvGrpSpPr/>
          <p:nvPr/>
        </p:nvGrpSpPr>
        <p:grpSpPr>
          <a:xfrm>
            <a:off x="887522" y="5047089"/>
            <a:ext cx="2606322" cy="622489"/>
            <a:chOff x="887522" y="1168955"/>
            <a:chExt cx="2803175" cy="646329"/>
          </a:xfrm>
        </p:grpSpPr>
        <p:sp>
          <p:nvSpPr>
            <p:cNvPr id="79" name="正方形/長方形 48">
              <a:extLst>
                <a:ext uri="{FF2B5EF4-FFF2-40B4-BE49-F238E27FC236}">
                  <a16:creationId xmlns:a16="http://schemas.microsoft.com/office/drawing/2014/main" id="{DD067EA0-DBE0-4A32-874F-BA9E1AE7C1B3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50">
              <a:extLst>
                <a:ext uri="{FF2B5EF4-FFF2-40B4-BE49-F238E27FC236}">
                  <a16:creationId xmlns:a16="http://schemas.microsoft.com/office/drawing/2014/main" id="{2936777B-9E21-43F3-A99D-4D9A168AB86D}"/>
                </a:ext>
              </a:extLst>
            </p:cNvPr>
            <p:cNvSpPr txBox="1"/>
            <p:nvPr/>
          </p:nvSpPr>
          <p:spPr>
            <a:xfrm>
              <a:off x="1633530" y="1220490"/>
              <a:ext cx="2057167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개발 일정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3" name="テキスト ボックス 55">
            <a:extLst>
              <a:ext uri="{FF2B5EF4-FFF2-40B4-BE49-F238E27FC236}">
                <a16:creationId xmlns:a16="http://schemas.microsoft.com/office/drawing/2014/main" id="{BB589F18-0A94-46DD-95C0-86B566BB46D7}"/>
              </a:ext>
            </a:extLst>
          </p:cNvPr>
          <p:cNvSpPr txBox="1"/>
          <p:nvPr/>
        </p:nvSpPr>
        <p:spPr>
          <a:xfrm>
            <a:off x="1020927" y="5024218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3" name="テキスト ボックス 40">
            <a:extLst>
              <a:ext uri="{FF2B5EF4-FFF2-40B4-BE49-F238E27FC236}">
                <a16:creationId xmlns:a16="http://schemas.microsoft.com/office/drawing/2014/main" id="{D32C2F4A-5F2E-4BBC-BB5D-39E9D8DB171B}"/>
              </a:ext>
            </a:extLst>
          </p:cNvPr>
          <p:cNvSpPr txBox="1"/>
          <p:nvPr/>
        </p:nvSpPr>
        <p:spPr>
          <a:xfrm>
            <a:off x="1581142" y="1375097"/>
            <a:ext cx="3243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사업성 및 시장성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0B043-523C-4DAC-BF39-8CAF4EA6B9E2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2DECE0-05F8-4889-950F-4A281A151390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pic>
        <p:nvPicPr>
          <p:cNvPr id="6" name="그림 5" descr="지도, 텍스트, 스크린샷이(가) 표시된 사진&#10;&#10;자동 생성된 설명">
            <a:extLst>
              <a:ext uri="{FF2B5EF4-FFF2-40B4-BE49-F238E27FC236}">
                <a16:creationId xmlns:a16="http://schemas.microsoft.com/office/drawing/2014/main" id="{342743ED-36E7-481A-8B3E-8905B7418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52" y="1821795"/>
            <a:ext cx="9580243" cy="4026219"/>
          </a:xfrm>
          <a:prstGeom prst="rect">
            <a:avLst/>
          </a:prstGeom>
        </p:spPr>
      </p:pic>
      <p:pic>
        <p:nvPicPr>
          <p:cNvPr id="22" name="그림 21" descr="개체이(가) 표시된 사진&#10;&#10;자동 생성된 설명">
            <a:extLst>
              <a:ext uri="{FF2B5EF4-FFF2-40B4-BE49-F238E27FC236}">
                <a16:creationId xmlns:a16="http://schemas.microsoft.com/office/drawing/2014/main" id="{E3B092B0-4DAD-4AB0-AE86-F16BCBB38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3800">
            <a:off x="961483" y="1824048"/>
            <a:ext cx="7194186" cy="839740"/>
          </a:xfrm>
          <a:prstGeom prst="rect">
            <a:avLst/>
          </a:prstGeom>
        </p:spPr>
      </p:pic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880715D0-FC10-415D-BA00-F0E146508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5266">
            <a:off x="4475716" y="3082290"/>
            <a:ext cx="6521785" cy="1206562"/>
          </a:xfrm>
          <a:prstGeom prst="rect">
            <a:avLst/>
          </a:prstGeom>
        </p:spPr>
      </p:pic>
      <p:pic>
        <p:nvPicPr>
          <p:cNvPr id="24" name="그림 23" descr="개체이(가) 표시된 사진&#10;&#10;자동 생성된 설명">
            <a:extLst>
              <a:ext uri="{FF2B5EF4-FFF2-40B4-BE49-F238E27FC236}">
                <a16:creationId xmlns:a16="http://schemas.microsoft.com/office/drawing/2014/main" id="{F566C4C1-A69F-4415-9EC0-9A147B5EF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35" y="4007526"/>
            <a:ext cx="6471703" cy="1342896"/>
          </a:xfrm>
          <a:prstGeom prst="rect">
            <a:avLst/>
          </a:prstGeom>
        </p:spPr>
      </p:pic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661528" y="204686"/>
            <a:ext cx="4086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사업성 및 시장성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4086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사업성 및 시장성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2DECE0-05F8-4889-950F-4A281A151390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6EF88DE-08DB-486A-86E4-9FCDE857C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30" y="1025232"/>
            <a:ext cx="4644022" cy="543652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3B46FC-50C5-4DC6-9581-EA77A2870681}"/>
              </a:ext>
            </a:extLst>
          </p:cNvPr>
          <p:cNvGrpSpPr/>
          <p:nvPr/>
        </p:nvGrpSpPr>
        <p:grpSpPr>
          <a:xfrm>
            <a:off x="6503668" y="1009986"/>
            <a:ext cx="4164332" cy="5451775"/>
            <a:chOff x="6503668" y="1009986"/>
            <a:chExt cx="4164332" cy="5451775"/>
          </a:xfrm>
        </p:grpSpPr>
        <p:pic>
          <p:nvPicPr>
            <p:cNvPr id="6" name="그림 5" descr="실외, 텍스트이(가) 표시된 사진&#10;&#10;자동 생성된 설명">
              <a:extLst>
                <a:ext uri="{FF2B5EF4-FFF2-40B4-BE49-F238E27FC236}">
                  <a16:creationId xmlns:a16="http://schemas.microsoft.com/office/drawing/2014/main" id="{EF7FB143-63DF-4ACB-92D3-295CEE082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669" y="1009986"/>
              <a:ext cx="4164331" cy="545177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E92252-3D47-4404-8FF2-73FF3D1E245C}"/>
                </a:ext>
              </a:extLst>
            </p:cNvPr>
            <p:cNvSpPr/>
            <p:nvPr/>
          </p:nvSpPr>
          <p:spPr>
            <a:xfrm>
              <a:off x="6522718" y="1685925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B9A5565-F8C6-4C98-A4BA-2774495DB5CD}"/>
                </a:ext>
              </a:extLst>
            </p:cNvPr>
            <p:cNvSpPr/>
            <p:nvPr/>
          </p:nvSpPr>
          <p:spPr>
            <a:xfrm>
              <a:off x="6513193" y="1819275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B86560D-6459-47F4-8589-84BFEA0A813C}"/>
                </a:ext>
              </a:extLst>
            </p:cNvPr>
            <p:cNvSpPr/>
            <p:nvPr/>
          </p:nvSpPr>
          <p:spPr>
            <a:xfrm>
              <a:off x="6522718" y="1952625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4411197-88AD-4132-819B-261830013825}"/>
                </a:ext>
              </a:extLst>
            </p:cNvPr>
            <p:cNvSpPr/>
            <p:nvPr/>
          </p:nvSpPr>
          <p:spPr>
            <a:xfrm>
              <a:off x="6513193" y="2476500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6818AA5-7A54-42DA-B4D1-B59C38108FC5}"/>
                </a:ext>
              </a:extLst>
            </p:cNvPr>
            <p:cNvSpPr/>
            <p:nvPr/>
          </p:nvSpPr>
          <p:spPr>
            <a:xfrm>
              <a:off x="6522718" y="2638425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48D99C4-9860-46BA-A0C6-84383931B084}"/>
                </a:ext>
              </a:extLst>
            </p:cNvPr>
            <p:cNvSpPr/>
            <p:nvPr/>
          </p:nvSpPr>
          <p:spPr>
            <a:xfrm>
              <a:off x="6513193" y="3048000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59599A2-D0C4-4541-9608-B1395EAA477E}"/>
                </a:ext>
              </a:extLst>
            </p:cNvPr>
            <p:cNvSpPr/>
            <p:nvPr/>
          </p:nvSpPr>
          <p:spPr>
            <a:xfrm>
              <a:off x="6503668" y="2076450"/>
              <a:ext cx="4145281" cy="1142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03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2DECE0-05F8-4889-950F-4A281A151390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C9E7DC-00F7-4755-BB7D-4937B89F4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3" y="2066934"/>
            <a:ext cx="5090601" cy="3071126"/>
          </a:xfrm>
          <a:prstGeom prst="rect">
            <a:avLst/>
          </a:prstGeom>
        </p:spPr>
      </p:pic>
      <p:sp>
        <p:nvSpPr>
          <p:cNvPr id="17" name="テキスト ボックス 2">
            <a:extLst>
              <a:ext uri="{FF2B5EF4-FFF2-40B4-BE49-F238E27FC236}">
                <a16:creationId xmlns:a16="http://schemas.microsoft.com/office/drawing/2014/main" id="{3A416CF2-8A08-47B1-A466-8BBD557A7872}"/>
              </a:ext>
            </a:extLst>
          </p:cNvPr>
          <p:cNvSpPr txBox="1"/>
          <p:nvPr/>
        </p:nvSpPr>
        <p:spPr>
          <a:xfrm>
            <a:off x="1661528" y="204686"/>
            <a:ext cx="4086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사업성 및 시장성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11ADC-37FF-4C06-9D51-978D341C9CA6}"/>
              </a:ext>
            </a:extLst>
          </p:cNvPr>
          <p:cNvSpPr txBox="1"/>
          <p:nvPr/>
        </p:nvSpPr>
        <p:spPr>
          <a:xfrm>
            <a:off x="1295400" y="5381625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VR</a:t>
            </a:r>
            <a:r>
              <a:rPr lang="ko-KR" altLang="en-US" dirty="0"/>
              <a:t>게임 장르별 시장점유율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8C2A4-FA1A-4E3E-97DA-5FD46BA4250D}"/>
              </a:ext>
            </a:extLst>
          </p:cNvPr>
          <p:cNvSpPr txBox="1"/>
          <p:nvPr/>
        </p:nvSpPr>
        <p:spPr>
          <a:xfrm>
            <a:off x="7658967" y="5381625"/>
            <a:ext cx="349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VR</a:t>
            </a:r>
            <a:r>
              <a:rPr lang="ko-KR" altLang="en-US" dirty="0"/>
              <a:t>게임 장르별 선호도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6DEF50F-8C2D-409D-AAF9-6A03810F3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04" y="2402347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4086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사업성 및 시장성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2DECE0-05F8-4889-950F-4A281A151390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7DAAB0-E06F-47BF-86CD-F3CBD2984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815272"/>
            <a:ext cx="5459120" cy="35069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CF34A28-1F3E-47DD-A25C-93D2D35B7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5283"/>
            <a:ext cx="5682884" cy="35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4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29CCF263-56F0-431D-B75A-0C1289FF7BE9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4">
            <a:extLst>
              <a:ext uri="{FF2B5EF4-FFF2-40B4-BE49-F238E27FC236}">
                <a16:creationId xmlns:a16="http://schemas.microsoft.com/office/drawing/2014/main" id="{C164BFA6-AF2F-439F-8167-83FF4A415236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8">
            <a:extLst>
              <a:ext uri="{FF2B5EF4-FFF2-40B4-BE49-F238E27FC236}">
                <a16:creationId xmlns:a16="http://schemas.microsoft.com/office/drawing/2014/main" id="{CF5052A7-656F-44D1-8476-C690B4DBC4E7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24" name="山形 6">
              <a:extLst>
                <a:ext uri="{FF2B5EF4-FFF2-40B4-BE49-F238E27FC236}">
                  <a16:creationId xmlns:a16="http://schemas.microsoft.com/office/drawing/2014/main" id="{599F4BA4-B38B-4E63-A6EA-360AE3284E2F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山形 7">
              <a:extLst>
                <a:ext uri="{FF2B5EF4-FFF2-40B4-BE49-F238E27FC236}">
                  <a16:creationId xmlns:a16="http://schemas.microsoft.com/office/drawing/2014/main" id="{741448C1-6EFB-4D6A-AEE9-B544D7CF2105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12">
            <a:extLst>
              <a:ext uri="{FF2B5EF4-FFF2-40B4-BE49-F238E27FC236}">
                <a16:creationId xmlns:a16="http://schemas.microsoft.com/office/drawing/2014/main" id="{D88BBC12-9245-44A2-A6ED-B4690350B84C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27" name="山形 13">
              <a:extLst>
                <a:ext uri="{FF2B5EF4-FFF2-40B4-BE49-F238E27FC236}">
                  <a16:creationId xmlns:a16="http://schemas.microsoft.com/office/drawing/2014/main" id="{8B1516FF-CB79-4143-A954-C339E31DAB20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山形 14">
              <a:extLst>
                <a:ext uri="{FF2B5EF4-FFF2-40B4-BE49-F238E27FC236}">
                  <a16:creationId xmlns:a16="http://schemas.microsoft.com/office/drawing/2014/main" id="{3192BFFE-2BC9-41F0-A125-70984C2E1E72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テキスト ボックス 2">
            <a:extLst>
              <a:ext uri="{FF2B5EF4-FFF2-40B4-BE49-F238E27FC236}">
                <a16:creationId xmlns:a16="http://schemas.microsoft.com/office/drawing/2014/main" id="{90047961-DDE4-4D69-9F44-FA92BFDA64E6}"/>
              </a:ext>
            </a:extLst>
          </p:cNvPr>
          <p:cNvSpPr txBox="1"/>
          <p:nvPr/>
        </p:nvSpPr>
        <p:spPr>
          <a:xfrm>
            <a:off x="1432632" y="254303"/>
            <a:ext cx="6987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비즈니스 모델 및 마케팅 전략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grpSp>
        <p:nvGrpSpPr>
          <p:cNvPr id="88" name="グループ化 12">
            <a:extLst>
              <a:ext uri="{FF2B5EF4-FFF2-40B4-BE49-F238E27FC236}">
                <a16:creationId xmlns:a16="http://schemas.microsoft.com/office/drawing/2014/main" id="{8FD69633-6A29-4E92-9E5E-376082ED2F4D}"/>
              </a:ext>
            </a:extLst>
          </p:cNvPr>
          <p:cNvGrpSpPr/>
          <p:nvPr/>
        </p:nvGrpSpPr>
        <p:grpSpPr>
          <a:xfrm>
            <a:off x="828343" y="1191279"/>
            <a:ext cx="579519" cy="400090"/>
            <a:chOff x="190501" y="204687"/>
            <a:chExt cx="571498" cy="646331"/>
          </a:xfrm>
        </p:grpSpPr>
        <p:sp>
          <p:nvSpPr>
            <p:cNvPr id="89" name="山形 13">
              <a:extLst>
                <a:ext uri="{FF2B5EF4-FFF2-40B4-BE49-F238E27FC236}">
                  <a16:creationId xmlns:a16="http://schemas.microsoft.com/office/drawing/2014/main" id="{0CA10602-76C2-4D08-BE55-66B067577718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山形 14">
              <a:extLst>
                <a:ext uri="{FF2B5EF4-FFF2-40B4-BE49-F238E27FC236}">
                  <a16:creationId xmlns:a16="http://schemas.microsoft.com/office/drawing/2014/main" id="{AA402A6A-F844-40C5-BD13-CF3DC7B2D426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1" name="テキスト ボックス 2">
            <a:extLst>
              <a:ext uri="{FF2B5EF4-FFF2-40B4-BE49-F238E27FC236}">
                <a16:creationId xmlns:a16="http://schemas.microsoft.com/office/drawing/2014/main" id="{B14B8744-54F8-4A78-BF4E-C356788AA6FB}"/>
              </a:ext>
            </a:extLst>
          </p:cNvPr>
          <p:cNvSpPr txBox="1"/>
          <p:nvPr/>
        </p:nvSpPr>
        <p:spPr>
          <a:xfrm>
            <a:off x="1535802" y="1208807"/>
            <a:ext cx="12618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5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마케팅</a:t>
            </a:r>
            <a:endParaRPr kumimoji="1" lang="ja-JP" altLang="en-US" sz="25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3C-9FA6-4463-B1A3-6673AFA14B58}"/>
              </a:ext>
            </a:extLst>
          </p:cNvPr>
          <p:cNvSpPr txBox="1"/>
          <p:nvPr/>
        </p:nvSpPr>
        <p:spPr>
          <a:xfrm>
            <a:off x="1703089" y="2287908"/>
            <a:ext cx="1636024" cy="369332"/>
          </a:xfrm>
          <a:prstGeom prst="rect">
            <a:avLst/>
          </a:prstGeom>
          <a:solidFill>
            <a:schemeClr val="accent1">
              <a:alpha val="6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SNS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390B2E-8FD6-4DD1-B2C7-BC43DB8E8C4C}"/>
              </a:ext>
            </a:extLst>
          </p:cNvPr>
          <p:cNvSpPr txBox="1"/>
          <p:nvPr/>
        </p:nvSpPr>
        <p:spPr>
          <a:xfrm>
            <a:off x="5229554" y="2287908"/>
            <a:ext cx="1636024" cy="369332"/>
          </a:xfrm>
          <a:prstGeom prst="rect">
            <a:avLst/>
          </a:prstGeom>
          <a:solidFill>
            <a:schemeClr val="accent1">
              <a:alpha val="6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인터넷</a:t>
            </a:r>
            <a:r>
              <a:rPr lang="ko-KR" altLang="en-US" dirty="0"/>
              <a:t> </a:t>
            </a:r>
            <a:r>
              <a:rPr lang="ko-KR" altLang="en-US" sz="1500" dirty="0"/>
              <a:t>방송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0ADD64-6FB5-471D-AB00-BD820040E9FA}"/>
              </a:ext>
            </a:extLst>
          </p:cNvPr>
          <p:cNvSpPr txBox="1"/>
          <p:nvPr/>
        </p:nvSpPr>
        <p:spPr>
          <a:xfrm>
            <a:off x="8756019" y="2287908"/>
            <a:ext cx="1636024" cy="323165"/>
          </a:xfrm>
          <a:prstGeom prst="rect">
            <a:avLst/>
          </a:prstGeom>
          <a:solidFill>
            <a:schemeClr val="accent1">
              <a:alpha val="6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대회 및 행사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6E78A9-5D3B-4A1A-8AD3-539C51E7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95" y="2657240"/>
            <a:ext cx="2144114" cy="2144114"/>
          </a:xfrm>
          <a:prstGeom prst="rect">
            <a:avLst/>
          </a:prstGeom>
        </p:spPr>
      </p:pic>
      <p:pic>
        <p:nvPicPr>
          <p:cNvPr id="1026" name="Picture 2" descr="트위치에 대한 이미지 검색결과">
            <a:extLst>
              <a:ext uri="{FF2B5EF4-FFF2-40B4-BE49-F238E27FC236}">
                <a16:creationId xmlns:a16="http://schemas.microsoft.com/office/drawing/2014/main" id="{B5F76A56-5FCA-483A-ADB7-A5B3B22DE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99" y="3089091"/>
            <a:ext cx="1898507" cy="12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인디게임대회에 대한 이미지 검색결과">
            <a:extLst>
              <a:ext uri="{FF2B5EF4-FFF2-40B4-BE49-F238E27FC236}">
                <a16:creationId xmlns:a16="http://schemas.microsoft.com/office/drawing/2014/main" id="{4B6FEDD2-A3A9-44AB-AC0A-661A2E78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881" y="3025295"/>
            <a:ext cx="1636024" cy="19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4" name="直線コネクタ 23">
            <a:extLst>
              <a:ext uri="{FF2B5EF4-FFF2-40B4-BE49-F238E27FC236}">
                <a16:creationId xmlns:a16="http://schemas.microsoft.com/office/drawing/2014/main" id="{1BA86D8B-5609-4A39-9F85-CED9270C71CF}"/>
              </a:ext>
            </a:extLst>
          </p:cNvPr>
          <p:cNvCxnSpPr/>
          <p:nvPr/>
        </p:nvCxnSpPr>
        <p:spPr>
          <a:xfrm>
            <a:off x="4216699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23">
            <a:extLst>
              <a:ext uri="{FF2B5EF4-FFF2-40B4-BE49-F238E27FC236}">
                <a16:creationId xmlns:a16="http://schemas.microsoft.com/office/drawing/2014/main" id="{65463D66-A6E7-4C91-9E31-6FAB49920D76}"/>
              </a:ext>
            </a:extLst>
          </p:cNvPr>
          <p:cNvCxnSpPr/>
          <p:nvPr/>
        </p:nvCxnSpPr>
        <p:spPr>
          <a:xfrm>
            <a:off x="7757344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701D72F-89F2-4051-9BA9-CE1C5F81E573}"/>
              </a:ext>
            </a:extLst>
          </p:cNvPr>
          <p:cNvSpPr txBox="1"/>
          <p:nvPr/>
        </p:nvSpPr>
        <p:spPr>
          <a:xfrm>
            <a:off x="1690580" y="4299300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       ‘</a:t>
            </a:r>
            <a:r>
              <a:rPr lang="ko-KR" altLang="en-US" sz="1400" b="1" dirty="0">
                <a:latin typeface="+mj-ea"/>
                <a:ea typeface="+mj-ea"/>
              </a:rPr>
              <a:t>유튜브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4FB78A7-51CE-4105-AD95-4E4455D3F629}"/>
              </a:ext>
            </a:extLst>
          </p:cNvPr>
          <p:cNvSpPr txBox="1"/>
          <p:nvPr/>
        </p:nvSpPr>
        <p:spPr>
          <a:xfrm>
            <a:off x="5656527" y="4331198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‘</a:t>
            </a:r>
            <a:r>
              <a:rPr lang="ko-KR" altLang="en-US" sz="1400" b="1" dirty="0" err="1">
                <a:latin typeface="+mj-ea"/>
                <a:ea typeface="+mj-ea"/>
              </a:rPr>
              <a:t>트위치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B2B0223-8A96-479D-8F57-E064A144FD86}"/>
              </a:ext>
            </a:extLst>
          </p:cNvPr>
          <p:cNvSpPr txBox="1"/>
          <p:nvPr/>
        </p:nvSpPr>
        <p:spPr>
          <a:xfrm>
            <a:off x="8910107" y="5096737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+mj-ea"/>
                <a:ea typeface="+mj-ea"/>
              </a:rPr>
              <a:t>‘</a:t>
            </a:r>
            <a:r>
              <a:rPr lang="ko-KR" altLang="en-US" sz="1400" b="1" dirty="0">
                <a:latin typeface="+mj-ea"/>
                <a:ea typeface="+mj-ea"/>
              </a:rPr>
              <a:t>경진대회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4368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29CCF263-56F0-431D-B75A-0C1289FF7BE9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4">
            <a:extLst>
              <a:ext uri="{FF2B5EF4-FFF2-40B4-BE49-F238E27FC236}">
                <a16:creationId xmlns:a16="http://schemas.microsoft.com/office/drawing/2014/main" id="{C164BFA6-AF2F-439F-8167-83FF4A415236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グループ化 8">
            <a:extLst>
              <a:ext uri="{FF2B5EF4-FFF2-40B4-BE49-F238E27FC236}">
                <a16:creationId xmlns:a16="http://schemas.microsoft.com/office/drawing/2014/main" id="{CF5052A7-656F-44D1-8476-C690B4DBC4E7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24" name="山形 6">
              <a:extLst>
                <a:ext uri="{FF2B5EF4-FFF2-40B4-BE49-F238E27FC236}">
                  <a16:creationId xmlns:a16="http://schemas.microsoft.com/office/drawing/2014/main" id="{599F4BA4-B38B-4E63-A6EA-360AE3284E2F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山形 7">
              <a:extLst>
                <a:ext uri="{FF2B5EF4-FFF2-40B4-BE49-F238E27FC236}">
                  <a16:creationId xmlns:a16="http://schemas.microsoft.com/office/drawing/2014/main" id="{741448C1-6EFB-4D6A-AEE9-B544D7CF2105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12">
            <a:extLst>
              <a:ext uri="{FF2B5EF4-FFF2-40B4-BE49-F238E27FC236}">
                <a16:creationId xmlns:a16="http://schemas.microsoft.com/office/drawing/2014/main" id="{D88BBC12-9245-44A2-A6ED-B4690350B84C}"/>
              </a:ext>
            </a:extLst>
          </p:cNvPr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27" name="山形 13">
              <a:extLst>
                <a:ext uri="{FF2B5EF4-FFF2-40B4-BE49-F238E27FC236}">
                  <a16:creationId xmlns:a16="http://schemas.microsoft.com/office/drawing/2014/main" id="{8B1516FF-CB79-4143-A954-C339E31DAB20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山形 14">
              <a:extLst>
                <a:ext uri="{FF2B5EF4-FFF2-40B4-BE49-F238E27FC236}">
                  <a16:creationId xmlns:a16="http://schemas.microsoft.com/office/drawing/2014/main" id="{3192BFFE-2BC9-41F0-A125-70984C2E1E72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テキスト ボックス 2">
            <a:extLst>
              <a:ext uri="{FF2B5EF4-FFF2-40B4-BE49-F238E27FC236}">
                <a16:creationId xmlns:a16="http://schemas.microsoft.com/office/drawing/2014/main" id="{90047961-DDE4-4D69-9F44-FA92BFDA64E6}"/>
              </a:ext>
            </a:extLst>
          </p:cNvPr>
          <p:cNvSpPr txBox="1"/>
          <p:nvPr/>
        </p:nvSpPr>
        <p:spPr>
          <a:xfrm>
            <a:off x="1432632" y="254303"/>
            <a:ext cx="6987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비즈니스 모델 및 마케팅 전략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grpSp>
        <p:nvGrpSpPr>
          <p:cNvPr id="88" name="グループ化 12">
            <a:extLst>
              <a:ext uri="{FF2B5EF4-FFF2-40B4-BE49-F238E27FC236}">
                <a16:creationId xmlns:a16="http://schemas.microsoft.com/office/drawing/2014/main" id="{8FD69633-6A29-4E92-9E5E-376082ED2F4D}"/>
              </a:ext>
            </a:extLst>
          </p:cNvPr>
          <p:cNvGrpSpPr/>
          <p:nvPr/>
        </p:nvGrpSpPr>
        <p:grpSpPr>
          <a:xfrm>
            <a:off x="828343" y="1191279"/>
            <a:ext cx="579519" cy="400090"/>
            <a:chOff x="190501" y="204687"/>
            <a:chExt cx="571498" cy="646331"/>
          </a:xfrm>
        </p:grpSpPr>
        <p:sp>
          <p:nvSpPr>
            <p:cNvPr id="89" name="山形 13">
              <a:extLst>
                <a:ext uri="{FF2B5EF4-FFF2-40B4-BE49-F238E27FC236}">
                  <a16:creationId xmlns:a16="http://schemas.microsoft.com/office/drawing/2014/main" id="{0CA10602-76C2-4D08-BE55-66B067577718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山形 14">
              <a:extLst>
                <a:ext uri="{FF2B5EF4-FFF2-40B4-BE49-F238E27FC236}">
                  <a16:creationId xmlns:a16="http://schemas.microsoft.com/office/drawing/2014/main" id="{AA402A6A-F844-40C5-BD13-CF3DC7B2D426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1" name="テキスト ボックス 2">
            <a:extLst>
              <a:ext uri="{FF2B5EF4-FFF2-40B4-BE49-F238E27FC236}">
                <a16:creationId xmlns:a16="http://schemas.microsoft.com/office/drawing/2014/main" id="{B14B8744-54F8-4A78-BF4E-C356788AA6FB}"/>
              </a:ext>
            </a:extLst>
          </p:cNvPr>
          <p:cNvSpPr txBox="1"/>
          <p:nvPr/>
        </p:nvSpPr>
        <p:spPr>
          <a:xfrm>
            <a:off x="1746017" y="1208807"/>
            <a:ext cx="9028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5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판매</a:t>
            </a:r>
            <a:endParaRPr kumimoji="1" lang="ja-JP" altLang="en-US" sz="25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3C-9FA6-4463-B1A3-6673AFA14B58}"/>
              </a:ext>
            </a:extLst>
          </p:cNvPr>
          <p:cNvSpPr txBox="1"/>
          <p:nvPr/>
        </p:nvSpPr>
        <p:spPr>
          <a:xfrm>
            <a:off x="2096499" y="2170947"/>
            <a:ext cx="1636024" cy="369332"/>
          </a:xfrm>
          <a:prstGeom prst="rect">
            <a:avLst/>
          </a:prstGeom>
          <a:solidFill>
            <a:schemeClr val="accent1">
              <a:alpha val="6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Online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390B2E-8FD6-4DD1-B2C7-BC43DB8E8C4C}"/>
              </a:ext>
            </a:extLst>
          </p:cNvPr>
          <p:cNvSpPr txBox="1"/>
          <p:nvPr/>
        </p:nvSpPr>
        <p:spPr>
          <a:xfrm>
            <a:off x="8238577" y="2170947"/>
            <a:ext cx="1636024" cy="323165"/>
          </a:xfrm>
          <a:prstGeom prst="rect">
            <a:avLst/>
          </a:prstGeom>
          <a:solidFill>
            <a:schemeClr val="accent1">
              <a:alpha val="60000"/>
            </a:scheme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/>
              <a:t>Offline</a:t>
            </a:r>
            <a:endParaRPr lang="ko-KR" altLang="en-US" sz="1500" dirty="0"/>
          </a:p>
        </p:txBody>
      </p:sp>
      <p:cxnSp>
        <p:nvCxnSpPr>
          <p:cNvPr id="94" name="直線コネクタ 23">
            <a:extLst>
              <a:ext uri="{FF2B5EF4-FFF2-40B4-BE49-F238E27FC236}">
                <a16:creationId xmlns:a16="http://schemas.microsoft.com/office/drawing/2014/main" id="{1BA86D8B-5609-4A39-9F85-CED9270C71CF}"/>
              </a:ext>
            </a:extLst>
          </p:cNvPr>
          <p:cNvCxnSpPr/>
          <p:nvPr/>
        </p:nvCxnSpPr>
        <p:spPr>
          <a:xfrm>
            <a:off x="6045498" y="1968500"/>
            <a:ext cx="0" cy="35080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오큘러스 스토어에 대한 이미지 검색결과">
            <a:extLst>
              <a:ext uri="{FF2B5EF4-FFF2-40B4-BE49-F238E27FC236}">
                <a16:creationId xmlns:a16="http://schemas.microsoft.com/office/drawing/2014/main" id="{035DD988-802A-4F5D-B10A-C0D917F49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4" y="2840567"/>
            <a:ext cx="2942778" cy="133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실내, 사람, 서있는, 재생이(가) 표시된 사진&#10;&#10;자동 생성된 설명">
            <a:extLst>
              <a:ext uri="{FF2B5EF4-FFF2-40B4-BE49-F238E27FC236}">
                <a16:creationId xmlns:a16="http://schemas.microsoft.com/office/drawing/2014/main" id="{6D13DB61-94CF-4034-97BF-E18B55730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82" y="2840568"/>
            <a:ext cx="2378570" cy="16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1B524F-749A-42A3-88B4-09A5FCA27226}"/>
              </a:ext>
            </a:extLst>
          </p:cNvPr>
          <p:cNvSpPr txBox="1"/>
          <p:nvPr/>
        </p:nvSpPr>
        <p:spPr>
          <a:xfrm>
            <a:off x="1127047" y="4171708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‘</a:t>
            </a:r>
            <a:r>
              <a:rPr lang="ko-KR" altLang="en-US" sz="1400" b="1" dirty="0" err="1">
                <a:latin typeface="+mj-ea"/>
                <a:ea typeface="+mj-ea"/>
              </a:rPr>
              <a:t>오큘러스</a:t>
            </a:r>
            <a:r>
              <a:rPr lang="ko-KR" altLang="en-US" sz="1400" b="1" dirty="0">
                <a:latin typeface="+mj-ea"/>
                <a:ea typeface="+mj-ea"/>
              </a:rPr>
              <a:t> 스토어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FE833D-5E2C-425C-8B5F-CFC027965F43}"/>
              </a:ext>
            </a:extLst>
          </p:cNvPr>
          <p:cNvSpPr txBox="1"/>
          <p:nvPr/>
        </p:nvSpPr>
        <p:spPr>
          <a:xfrm>
            <a:off x="10292346" y="4597001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‘VR</a:t>
            </a:r>
            <a:r>
              <a:rPr lang="ko-KR" altLang="en-US" sz="1400" b="1" dirty="0">
                <a:latin typeface="+mj-ea"/>
                <a:ea typeface="+mj-ea"/>
              </a:rPr>
              <a:t>룸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2052" name="Picture 4" descr="VR박람회에 대한 이미지 검색결과">
            <a:extLst>
              <a:ext uri="{FF2B5EF4-FFF2-40B4-BE49-F238E27FC236}">
                <a16:creationId xmlns:a16="http://schemas.microsoft.com/office/drawing/2014/main" id="{E78D5F3C-7391-48A7-9BCF-7F9DFF32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15" y="2711980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862F7A-253A-4518-97DC-1B372542802A}"/>
              </a:ext>
            </a:extLst>
          </p:cNvPr>
          <p:cNvSpPr txBox="1"/>
          <p:nvPr/>
        </p:nvSpPr>
        <p:spPr>
          <a:xfrm>
            <a:off x="7201806" y="4611176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latin typeface="+mj-ea"/>
                <a:ea typeface="+mj-ea"/>
              </a:rPr>
              <a:t>‘VR</a:t>
            </a:r>
            <a:r>
              <a:rPr lang="ko-KR" altLang="en-US" sz="1400" b="1" dirty="0">
                <a:latin typeface="+mj-ea"/>
                <a:ea typeface="+mj-ea"/>
              </a:rPr>
              <a:t>박람회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6864D225-3481-47C1-8403-22CA06D8D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14" y="2852881"/>
            <a:ext cx="2822184" cy="13311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EC9B8BA-20A4-46AE-9C12-47E2280C6BE8}"/>
              </a:ext>
            </a:extLst>
          </p:cNvPr>
          <p:cNvSpPr txBox="1"/>
          <p:nvPr/>
        </p:nvSpPr>
        <p:spPr>
          <a:xfrm>
            <a:off x="4245947" y="4185866"/>
            <a:ext cx="226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‘</a:t>
            </a:r>
            <a:r>
              <a:rPr lang="ko-KR" altLang="en-US" sz="1400" b="1" dirty="0">
                <a:latin typeface="+mj-ea"/>
                <a:ea typeface="+mj-ea"/>
              </a:rPr>
              <a:t>스팀</a:t>
            </a:r>
            <a:r>
              <a:rPr lang="en-US" altLang="ko-KR" sz="1400" b="1" dirty="0">
                <a:latin typeface="+mj-ea"/>
                <a:ea typeface="+mj-ea"/>
              </a:rPr>
              <a:t>’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73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2">
            <a:extLst>
              <a:ext uri="{FF2B5EF4-FFF2-40B4-BE49-F238E27FC236}">
                <a16:creationId xmlns:a16="http://schemas.microsoft.com/office/drawing/2014/main" id="{46250995-46D6-4AC1-8514-E4EBEFCFB4DA}"/>
              </a:ext>
            </a:extLst>
          </p:cNvPr>
          <p:cNvSpPr/>
          <p:nvPr/>
        </p:nvSpPr>
        <p:spPr>
          <a:xfrm>
            <a:off x="29715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29715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大かっこ 3"/>
          <p:cNvSpPr/>
          <p:nvPr/>
        </p:nvSpPr>
        <p:spPr>
          <a:xfrm>
            <a:off x="1129180" y="1811464"/>
            <a:ext cx="10041740" cy="4119880"/>
          </a:xfrm>
          <a:prstGeom prst="bracketPair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25DC35-62B3-4E49-99D2-7AF827F99E67}"/>
              </a:ext>
            </a:extLst>
          </p:cNvPr>
          <p:cNvSpPr txBox="1"/>
          <p:nvPr/>
        </p:nvSpPr>
        <p:spPr>
          <a:xfrm>
            <a:off x="2507549" y="2683271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40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장르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2BE34-8B2D-4CD8-B5A4-A4109F69B861}"/>
              </a:ext>
            </a:extLst>
          </p:cNvPr>
          <p:cNvSpPr txBox="1"/>
          <p:nvPr/>
        </p:nvSpPr>
        <p:spPr>
          <a:xfrm>
            <a:off x="5279809" y="2683271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3600" b="1" dirty="0" err="1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플렛폼</a:t>
            </a:r>
            <a:endParaRPr lang="ko-KR" altLang="en-US" sz="3600" b="1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A8E7A8-508F-4D58-8568-6B5E30EDD93C}"/>
              </a:ext>
            </a:extLst>
          </p:cNvPr>
          <p:cNvSpPr txBox="1"/>
          <p:nvPr/>
        </p:nvSpPr>
        <p:spPr>
          <a:xfrm>
            <a:off x="7882267" y="2653822"/>
            <a:ext cx="2694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‘</a:t>
            </a:r>
            <a:r>
              <a:rPr lang="ko-KR" altLang="en-US" sz="32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플레이 시간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4D257-BEFF-49A1-9D16-B70807050DEC}"/>
              </a:ext>
            </a:extLst>
          </p:cNvPr>
          <p:cNvSpPr txBox="1"/>
          <p:nvPr/>
        </p:nvSpPr>
        <p:spPr>
          <a:xfrm>
            <a:off x="2363487" y="3743357"/>
            <a:ext cx="2016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생존멀티플레이 비대칭게임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CC138-7688-41B9-9319-FDD1956E26D6}"/>
              </a:ext>
            </a:extLst>
          </p:cNvPr>
          <p:cNvSpPr txBox="1"/>
          <p:nvPr/>
        </p:nvSpPr>
        <p:spPr>
          <a:xfrm>
            <a:off x="4944644" y="3763391"/>
            <a:ext cx="2171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-Unity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-Oculus Quest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5072F3-8ECA-4404-880A-587C4853274C}"/>
              </a:ext>
            </a:extLst>
          </p:cNvPr>
          <p:cNvSpPr txBox="1"/>
          <p:nvPr/>
        </p:nvSpPr>
        <p:spPr>
          <a:xfrm>
            <a:off x="8189660" y="3737674"/>
            <a:ext cx="1842676" cy="44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200" b="1" dirty="0">
                <a:solidFill>
                  <a:schemeClr val="bg1"/>
                </a:solidFill>
                <a:latin typeface="+mn-ea"/>
              </a:rPr>
              <a:t>15</a:t>
            </a:r>
            <a:r>
              <a:rPr lang="ko-KR" altLang="en-US" sz="2200" b="1" dirty="0">
                <a:solidFill>
                  <a:schemeClr val="bg1"/>
                </a:solidFill>
                <a:latin typeface="+mn-ea"/>
              </a:rPr>
              <a:t>분 소요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096AB6B-990D-4028-9C38-CD0762CB02CC}"/>
              </a:ext>
            </a:extLst>
          </p:cNvPr>
          <p:cNvCxnSpPr/>
          <p:nvPr/>
        </p:nvCxnSpPr>
        <p:spPr>
          <a:xfrm>
            <a:off x="4703746" y="2539256"/>
            <a:ext cx="0" cy="26642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00213C-FAA0-46D4-B142-E49683577A55}"/>
              </a:ext>
            </a:extLst>
          </p:cNvPr>
          <p:cNvCxnSpPr/>
          <p:nvPr/>
        </p:nvCxnSpPr>
        <p:spPr>
          <a:xfrm>
            <a:off x="7550921" y="2539256"/>
            <a:ext cx="0" cy="26642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E6B84C6-2BD2-4D9C-858F-8CEBDC6A36E4}"/>
              </a:ext>
            </a:extLst>
          </p:cNvPr>
          <p:cNvSpPr txBox="1"/>
          <p:nvPr/>
        </p:nvSpPr>
        <p:spPr>
          <a:xfrm>
            <a:off x="3228460" y="774632"/>
            <a:ext cx="6118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게임 제목 </a:t>
            </a:r>
            <a:r>
              <a:rPr lang="en-US" altLang="ko-KR" sz="4000" b="1" dirty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rPr>
              <a:t>: The thieves</a:t>
            </a:r>
            <a:endParaRPr lang="ko-KR" altLang="en-US" sz="4000" b="1" dirty="0">
              <a:solidFill>
                <a:schemeClr val="bg1"/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AEAC79-37E6-4BBE-B22D-EF2DF6B904BE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319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822</Words>
  <Application>Microsoft Office PowerPoint</Application>
  <PresentationFormat>와이드스크린</PresentationFormat>
  <Paragraphs>194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KoPub돋움체 Light</vt:lpstr>
      <vt:lpstr>나눔명조</vt:lpstr>
      <vt:lpstr>맑은 고딕</vt:lpstr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임 민규</cp:lastModifiedBy>
  <cp:revision>78</cp:revision>
  <dcterms:created xsi:type="dcterms:W3CDTF">2018-08-02T00:16:13Z</dcterms:created>
  <dcterms:modified xsi:type="dcterms:W3CDTF">2019-09-26T15:00:05Z</dcterms:modified>
</cp:coreProperties>
</file>